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76" r:id="rId3"/>
    <p:sldId id="297" r:id="rId4"/>
    <p:sldId id="354" r:id="rId5"/>
    <p:sldId id="356" r:id="rId6"/>
    <p:sldId id="358" r:id="rId7"/>
    <p:sldId id="359" r:id="rId8"/>
    <p:sldId id="360" r:id="rId9"/>
    <p:sldId id="357" r:id="rId10"/>
    <p:sldId id="364" r:id="rId11"/>
    <p:sldId id="362" r:id="rId12"/>
    <p:sldId id="365" r:id="rId13"/>
    <p:sldId id="366" r:id="rId14"/>
    <p:sldId id="377" r:id="rId15"/>
    <p:sldId id="367" r:id="rId16"/>
    <p:sldId id="378" r:id="rId17"/>
    <p:sldId id="428" r:id="rId18"/>
    <p:sldId id="429" r:id="rId19"/>
    <p:sldId id="368" r:id="rId20"/>
    <p:sldId id="369" r:id="rId21"/>
    <p:sldId id="426" r:id="rId22"/>
    <p:sldId id="425" r:id="rId23"/>
    <p:sldId id="370" r:id="rId24"/>
    <p:sldId id="395" r:id="rId25"/>
    <p:sldId id="375" r:id="rId26"/>
    <p:sldId id="376" r:id="rId27"/>
    <p:sldId id="431" r:id="rId28"/>
    <p:sldId id="379" r:id="rId29"/>
    <p:sldId id="382" r:id="rId30"/>
    <p:sldId id="381" r:id="rId31"/>
    <p:sldId id="389" r:id="rId32"/>
    <p:sldId id="390" r:id="rId33"/>
    <p:sldId id="430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11" r:id="rId47"/>
    <p:sldId id="412" r:id="rId48"/>
    <p:sldId id="409" r:id="rId49"/>
    <p:sldId id="413" r:id="rId50"/>
    <p:sldId id="414" r:id="rId51"/>
    <p:sldId id="415" r:id="rId52"/>
    <p:sldId id="416" r:id="rId53"/>
    <p:sldId id="417" r:id="rId54"/>
    <p:sldId id="418" r:id="rId55"/>
    <p:sldId id="420" r:id="rId56"/>
    <p:sldId id="419" r:id="rId57"/>
    <p:sldId id="421" r:id="rId58"/>
    <p:sldId id="422" r:id="rId59"/>
    <p:sldId id="423" r:id="rId60"/>
    <p:sldId id="424" r:id="rId61"/>
    <p:sldId id="353" r:id="rId62"/>
    <p:sldId id="296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6435" autoAdjust="0"/>
  </p:normalViewPr>
  <p:slideViewPr>
    <p:cSldViewPr>
      <p:cViewPr varScale="1">
        <p:scale>
          <a:sx n="72" d="100"/>
          <a:sy n="72" d="100"/>
        </p:scale>
        <p:origin x="13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8000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87</c:v>
                </c:pt>
                <c:pt idx="1">
                  <c:v>660</c:v>
                </c:pt>
                <c:pt idx="2">
                  <c:v>4700</c:v>
                </c:pt>
                <c:pt idx="3">
                  <c:v>36500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1-497A-B608-94273C98C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699904"/>
        <c:axId val="415704824"/>
      </c:lineChart>
      <c:catAx>
        <c:axId val="41569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704824"/>
        <c:crosses val="autoZero"/>
        <c:auto val="1"/>
        <c:lblAlgn val="ctr"/>
        <c:lblOffset val="100"/>
        <c:noMultiLvlLbl val="0"/>
      </c:catAx>
      <c:valAx>
        <c:axId val="4157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69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Planilha1!$A$2:$A$5</c:f>
              <c:numCache>
                <c:formatCode>0.00</c:formatCode>
                <c:ptCount val="4"/>
                <c:pt idx="0">
                  <c:v>3</c:v>
                </c:pt>
                <c:pt idx="1">
                  <c:v>3.3</c:v>
                </c:pt>
                <c:pt idx="2">
                  <c:v>3.47</c:v>
                </c:pt>
                <c:pt idx="3">
                  <c:v>3.93</c:v>
                </c:pt>
              </c:numCache>
            </c:numRef>
          </c:cat>
          <c:val>
            <c:numRef>
              <c:f>Planilha1!$B$2:$B$5</c:f>
              <c:numCache>
                <c:formatCode>0.00</c:formatCode>
                <c:ptCount val="4"/>
                <c:pt idx="0">
                  <c:v>1.93</c:v>
                </c:pt>
                <c:pt idx="1">
                  <c:v>2.81</c:v>
                </c:pt>
                <c:pt idx="2">
                  <c:v>3.67</c:v>
                </c:pt>
                <c:pt idx="3">
                  <c:v>4.5599999999999996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1-497A-B608-94273C98C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699904"/>
        <c:axId val="415704824"/>
      </c:lineChart>
      <c:catAx>
        <c:axId val="41569990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704824"/>
        <c:crosses val="autoZero"/>
        <c:auto val="1"/>
        <c:lblAlgn val="ctr"/>
        <c:lblOffset val="100"/>
        <c:noMultiLvlLbl val="0"/>
      </c:catAx>
      <c:valAx>
        <c:axId val="4157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69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27584" y="6381328"/>
            <a:ext cx="21336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AutoShape 2" descr="Resultado de imagem para ifp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8CE559-B6A6-472C-B71B-7218F1D55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3" y="5589240"/>
            <a:ext cx="2500637" cy="9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4.png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24.png"/><Relationship Id="rId9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1975123"/>
            <a:ext cx="4032448" cy="2101949"/>
          </a:xfrm>
        </p:spPr>
        <p:txBody>
          <a:bodyPr>
            <a:normAutofit fontScale="90000"/>
          </a:bodyPr>
          <a:lstStyle/>
          <a:p>
            <a:r>
              <a:rPr lang="pt-BR" sz="5400" b="1" dirty="0"/>
              <a:t>Análise de complexidade de algoritmos</a:t>
            </a:r>
            <a:br>
              <a:rPr lang="pt-BR" sz="5400" b="1" dirty="0"/>
            </a:br>
            <a:br>
              <a:rPr lang="pt-BR" sz="5400" b="1" dirty="0"/>
            </a:b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3309" y="5589240"/>
            <a:ext cx="4608512" cy="10801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Prof. Rafael Mesquita</a:t>
            </a:r>
          </a:p>
          <a:p>
            <a:r>
              <a:rPr lang="pt-BR" dirty="0"/>
              <a:t>rgm@cin.ufpe.br</a:t>
            </a:r>
          </a:p>
        </p:txBody>
      </p:sp>
      <p:sp>
        <p:nvSpPr>
          <p:cNvPr id="6" name="AutoShape 2" descr="Resultado de imagem para if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55641" cy="41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0724-3A57-4EC1-9BBB-AF23A2D5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99716-F7C4-46BE-8C69-8632842E78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Exemplos: </a:t>
            </a:r>
          </a:p>
          <a:p>
            <a:pPr lvl="1"/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D420B3F-3344-46CE-8129-48F7678CA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663138"/>
              </p:ext>
            </p:extLst>
          </p:nvPr>
        </p:nvGraphicFramePr>
        <p:xfrm>
          <a:off x="1116704" y="239515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1EC21A8-D52B-4EE8-B292-E52E7B450F6F}"/>
                  </a:ext>
                </a:extLst>
              </p:cNvPr>
              <p:cNvSpPr txBox="1"/>
              <p:nvPr/>
            </p:nvSpPr>
            <p:spPr>
              <a:xfrm>
                <a:off x="7212704" y="5686703"/>
                <a:ext cx="16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𝒍𝒐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pt-BR" b="1" dirty="0"/>
                  <a:t>(Número de inteiros)</a:t>
                </a: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1EC21A8-D52B-4EE8-B292-E52E7B4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704" y="5686703"/>
                <a:ext cx="1679776" cy="646331"/>
              </a:xfrm>
              <a:prstGeom prst="rect">
                <a:avLst/>
              </a:prstGeom>
              <a:blipFill>
                <a:blip r:embed="rId3"/>
                <a:stretch>
                  <a:fillRect l="-2899" t="-5660" r="-1449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8BBCB88-103A-4F3D-B081-FBE182FB9BD4}"/>
                  </a:ext>
                </a:extLst>
              </p:cNvPr>
              <p:cNvSpPr/>
              <p:nvPr/>
            </p:nvSpPr>
            <p:spPr>
              <a:xfrm>
                <a:off x="846730" y="2060848"/>
                <a:ext cx="1995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𝒍𝒐</m:t>
                    </m:r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pt-BR" b="1" dirty="0"/>
                  <a:t>(tempo (</a:t>
                </a:r>
                <a:r>
                  <a:rPr lang="pt-BR" b="1" dirty="0" err="1"/>
                  <a:t>ms</a:t>
                </a:r>
                <a:r>
                  <a:rPr lang="pt-BR" b="1" dirty="0"/>
                  <a:t>))</a:t>
                </a:r>
              </a:p>
            </p:txBody>
          </p:sp>
        </mc:Choice>
        <mc:Fallback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8BBCB88-103A-4F3D-B081-FBE182FB9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30" y="2060848"/>
                <a:ext cx="1995996" cy="369332"/>
              </a:xfrm>
              <a:prstGeom prst="rect">
                <a:avLst/>
              </a:prstGeom>
              <a:blipFill>
                <a:blip r:embed="rId4"/>
                <a:stretch>
                  <a:fillRect t="-8197" r="-183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CBE776BB-570B-4497-A74C-FCA572C493F7}"/>
              </a:ext>
            </a:extLst>
          </p:cNvPr>
          <p:cNvSpPr txBox="1"/>
          <p:nvPr/>
        </p:nvSpPr>
        <p:spPr>
          <a:xfrm>
            <a:off x="1757225" y="42424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1,93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D5F81B-7479-4163-9DD0-4569DDDA61E5}"/>
              </a:ext>
            </a:extLst>
          </p:cNvPr>
          <p:cNvSpPr txBox="1"/>
          <p:nvPr/>
        </p:nvSpPr>
        <p:spPr>
          <a:xfrm>
            <a:off x="6012160" y="24374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4,56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7F3C517-CAA8-4427-80EC-B253ABD22CDF}"/>
              </a:ext>
            </a:extLst>
          </p:cNvPr>
          <p:cNvCxnSpPr/>
          <p:nvPr/>
        </p:nvCxnSpPr>
        <p:spPr>
          <a:xfrm>
            <a:off x="2267744" y="4611823"/>
            <a:ext cx="0" cy="119344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44C4692-E34E-426C-A10B-AA58C813FD80}"/>
              </a:ext>
            </a:extLst>
          </p:cNvPr>
          <p:cNvCxnSpPr>
            <a:cxnSpLocks/>
          </p:cNvCxnSpPr>
          <p:nvPr/>
        </p:nvCxnSpPr>
        <p:spPr>
          <a:xfrm>
            <a:off x="6372200" y="2806746"/>
            <a:ext cx="0" cy="299851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9758-AE9C-45C8-B3A1-17239697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D96C991-2F9D-4A44-B2BD-B14D4AD24C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1,93=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4,56=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3,93+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pt-BR" i="1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≅2,82</m:t>
                    </m:r>
                  </m:oMath>
                </a14:m>
                <a:endParaRPr lang="pt-BR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=2,82.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BR" i="1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2,82.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</m:oMath>
                </a14:m>
                <a:endParaRPr lang="pt-BR" i="1" dirty="0"/>
              </a:p>
              <a:p>
                <a:r>
                  <a:rPr lang="pt-BR" dirty="0"/>
                  <a:t>Estimando valor da constante c:</a:t>
                </a:r>
              </a:p>
              <a:p>
                <a:pPr lvl="1"/>
                <a:r>
                  <a:rPr lang="pt-BR" i="1" dirty="0"/>
                  <a:t>T(8000)=36500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</m:oMath>
                </a14:m>
                <a:endParaRPr lang="pt-BR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36500=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8000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3,6.10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3,6.10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D96C991-2F9D-4A44-B2BD-B14D4AD24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24" b="-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38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9758-AE9C-45C8-B3A1-17239697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D96C991-2F9D-4A44-B2BD-B14D4AD24C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Algumas previsões:</a:t>
                </a:r>
              </a:p>
              <a:p>
                <a:pPr lvl="1"/>
                <a:r>
                  <a:rPr lang="pt-BR" dirty="0"/>
                  <a:t>T(16000)=4,29 minutos</a:t>
                </a:r>
              </a:p>
              <a:p>
                <a:pPr lvl="1"/>
                <a:r>
                  <a:rPr lang="pt-BR" dirty="0"/>
                  <a:t>T(32000)=30 minutos</a:t>
                </a:r>
              </a:p>
              <a:p>
                <a:pPr lvl="1"/>
                <a:r>
                  <a:rPr lang="pt-BR" dirty="0"/>
                  <a:t>T(64000)=213 minutos = 3,5h</a:t>
                </a:r>
              </a:p>
              <a:p>
                <a:pPr lvl="1"/>
                <a:r>
                  <a:rPr lang="pt-BR" dirty="0"/>
                  <a:t>T(128000)=25h</a:t>
                </a:r>
              </a:p>
              <a:p>
                <a:pPr lvl="1"/>
                <a:r>
                  <a:rPr lang="pt-BR" dirty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dirty="0"/>
                  <a:t>)=345 dias ....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D96C991-2F9D-4A44-B2BD-B14D4AD24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5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Como analisar a eficiência de um algoritmo?</a:t>
            </a:r>
          </a:p>
          <a:p>
            <a:r>
              <a:rPr lang="pt-BR" dirty="0"/>
              <a:t>Possível solução: estimar o tempo experimentalmente...</a:t>
            </a:r>
          </a:p>
          <a:p>
            <a:pPr lvl="1"/>
            <a:r>
              <a:rPr lang="pt-BR" dirty="0"/>
              <a:t>Problema: nem sempre isso é possível/conveniente</a:t>
            </a:r>
          </a:p>
          <a:p>
            <a:r>
              <a:rPr lang="pt-BR" dirty="0"/>
              <a:t>É esperado que ocorram variações</a:t>
            </a:r>
          </a:p>
          <a:p>
            <a:pPr lvl="1"/>
            <a:r>
              <a:rPr lang="pt-BR" dirty="0"/>
              <a:t>Em função do hardware da máquina e uso do sistema operacional, principalmente</a:t>
            </a:r>
          </a:p>
          <a:p>
            <a:pPr lvl="1"/>
            <a:r>
              <a:rPr lang="pt-BR" dirty="0"/>
              <a:t>Tempo pode variar muito</a:t>
            </a:r>
          </a:p>
          <a:p>
            <a:pPr lvl="2"/>
            <a:r>
              <a:rPr lang="pt-BR" dirty="0"/>
              <a:t>Configurações da máquina</a:t>
            </a:r>
          </a:p>
          <a:p>
            <a:pPr lvl="2"/>
            <a:r>
              <a:rPr lang="pt-BR" dirty="0"/>
              <a:t>Uso do sistema operacional</a:t>
            </a:r>
          </a:p>
          <a:p>
            <a:pPr lvl="2"/>
            <a:r>
              <a:rPr lang="pt-BR" dirty="0"/>
              <a:t>Tamanho dos dados de entrada</a:t>
            </a:r>
          </a:p>
        </p:txBody>
      </p:sp>
    </p:spTree>
    <p:extLst>
      <p:ext uri="{BB962C8B-B14F-4D97-AF65-F5344CB8AC3E}">
        <p14:creationId xmlns:p14="http://schemas.microsoft.com/office/powerpoint/2010/main" val="36806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60CB-9F96-45C8-928B-813DF109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E8524A-D6DF-47F6-8914-4F26067981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Tempo de execução depende de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Custo de execução de cada instrução</a:t>
            </a:r>
          </a:p>
          <a:p>
            <a:pPr marL="1154430" lvl="2" indent="-514350"/>
            <a:r>
              <a:rPr lang="pt-BR" dirty="0"/>
              <a:t>Dependente da arquitetura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Frequência de execução de cada instrução</a:t>
            </a:r>
          </a:p>
          <a:p>
            <a:pPr marL="1154430" lvl="2" indent="-514350"/>
            <a:r>
              <a:rPr lang="pt-BR" dirty="0"/>
              <a:t>Dependente do algoritmo</a:t>
            </a:r>
          </a:p>
          <a:p>
            <a:pPr marL="1154430" lvl="2" indent="-514350"/>
            <a:r>
              <a:rPr lang="pt-BR" dirty="0"/>
              <a:t>Foco se dá nos trechos de código mais frequentes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BBEE831-42D7-4450-AA42-5198C0CBF03F}"/>
              </a:ext>
            </a:extLst>
          </p:cNvPr>
          <p:cNvSpPr/>
          <p:nvPr/>
        </p:nvSpPr>
        <p:spPr>
          <a:xfrm>
            <a:off x="899592" y="3068960"/>
            <a:ext cx="7128792" cy="1368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772FE1-FD3B-41ED-A858-144BEC7DC757}"/>
              </a:ext>
            </a:extLst>
          </p:cNvPr>
          <p:cNvSpPr txBox="1"/>
          <p:nvPr/>
        </p:nvSpPr>
        <p:spPr>
          <a:xfrm>
            <a:off x="3825252" y="4494946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Foco da análise de algoritmos!</a:t>
            </a:r>
          </a:p>
        </p:txBody>
      </p:sp>
    </p:spTree>
    <p:extLst>
      <p:ext uri="{BB962C8B-B14F-4D97-AF65-F5344CB8AC3E}">
        <p14:creationId xmlns:p14="http://schemas.microsoft.com/office/powerpoint/2010/main" val="21503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Nem sempre vale a pena todo o esforço para medir o tempo estimado de execução</a:t>
            </a:r>
          </a:p>
          <a:p>
            <a:r>
              <a:rPr lang="pt-BR" dirty="0"/>
              <a:t>Mais importante do que o tempo exato (geralmente):</a:t>
            </a:r>
          </a:p>
          <a:p>
            <a:pPr lvl="1"/>
            <a:r>
              <a:rPr lang="pt-BR" dirty="0"/>
              <a:t>Ordem do crescimento do tempo de execução</a:t>
            </a:r>
          </a:p>
          <a:p>
            <a:pPr lvl="2"/>
            <a:r>
              <a:rPr lang="pt-BR" dirty="0"/>
              <a:t>“Como o tempo de execução de um algoritmo aumenta com o aumento do tamanho da entrada indefinidamente?”</a:t>
            </a:r>
          </a:p>
          <a:p>
            <a:pPr lvl="2"/>
            <a:r>
              <a:rPr lang="pt-BR" dirty="0"/>
              <a:t>Eficiência assintótica!</a:t>
            </a:r>
          </a:p>
          <a:p>
            <a:pPr lvl="1"/>
            <a:r>
              <a:rPr lang="pt-BR" dirty="0"/>
              <a:t>Em geral, um algoritmo que é </a:t>
            </a:r>
            <a:r>
              <a:rPr lang="pt-BR" dirty="0" err="1"/>
              <a:t>assintoticamente</a:t>
            </a:r>
            <a:r>
              <a:rPr lang="pt-BR" dirty="0"/>
              <a:t> mais eficiente será a melhor escolha</a:t>
            </a:r>
          </a:p>
          <a:p>
            <a:pPr lvl="2"/>
            <a:r>
              <a:rPr lang="pt-BR" dirty="0"/>
              <a:t>Exceto para as entradas muito pequenas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52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Eficiência assintótica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Por que analisar a eficiência assintótica?</a:t>
            </a:r>
          </a:p>
          <a:p>
            <a:r>
              <a:rPr lang="pt-BR" dirty="0"/>
              <a:t>Ordem de crescimento fornece uma caracterização simples da eficiência do algoritmo</a:t>
            </a:r>
          </a:p>
          <a:p>
            <a:pPr lvl="1"/>
            <a:r>
              <a:rPr lang="pt-BR" dirty="0"/>
              <a:t>Permite comparar de forma simples algoritmos alternativos</a:t>
            </a:r>
          </a:p>
          <a:p>
            <a:pPr lvl="1"/>
            <a:r>
              <a:rPr lang="pt-BR" dirty="0"/>
              <a:t>Nem sempre vale o esforço de estimar o tempo exato</a:t>
            </a:r>
          </a:p>
          <a:p>
            <a:r>
              <a:rPr lang="pt-BR" dirty="0"/>
              <a:t>Podemos distinguir algoritmos que demoram segundos ou minutos daquele que executam por semanas, meses, ou até mais</a:t>
            </a:r>
          </a:p>
          <a:p>
            <a:pPr lvl="1"/>
            <a:r>
              <a:rPr lang="pt-BR" dirty="0"/>
              <a:t>em geral, mais importante do que comparar seus tempos exatos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08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Eficiência assintótica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Estudo da </a:t>
            </a:r>
            <a:r>
              <a:rPr lang="pt-BR" b="1" u="sng" dirty="0"/>
              <a:t>eficiência</a:t>
            </a:r>
            <a:r>
              <a:rPr lang="pt-BR" b="1" dirty="0"/>
              <a:t> assintótica</a:t>
            </a:r>
            <a:endParaRPr lang="pt-BR" dirty="0"/>
          </a:p>
          <a:p>
            <a:pPr lvl="1"/>
            <a:r>
              <a:rPr lang="pt-BR" dirty="0"/>
              <a:t>Análise de entradas grandes o suficiente para tornar relevante apenas a ordem de crescimento do tempo de execução</a:t>
            </a:r>
          </a:p>
          <a:p>
            <a:pPr lvl="1"/>
            <a:r>
              <a:rPr lang="pt-BR" dirty="0"/>
              <a:t>Se preocupa com o aumento do tempo de execução (ou memória) de um algoritmo a medida que o tamanho da entrada aumenta indefinidamente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02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60CB-9F96-45C8-928B-813DF109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44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sz="2800" dirty="0"/>
                  <a:t>Exemplo: Considere os seguintes trechos do código abaixo. </a:t>
                </a:r>
              </a:p>
              <a:p>
                <a:r>
                  <a:rPr lang="pt-BR" sz="2800" dirty="0"/>
                  <a:t>Quantas vezes cada um deles é executado?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r>
                  <a:rPr lang="pt-BR" sz="18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</a:t>
                </a:r>
                <a:r>
                  <a:rPr lang="pt-BR" sz="1800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vetor</a:t>
                </a:r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[i] + </a:t>
                </a:r>
                <a:r>
                  <a:rPr lang="pt-BR" sz="1800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vetor</a:t>
                </a:r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[j] + </a:t>
                </a:r>
                <a:r>
                  <a:rPr lang="pt-BR" sz="1800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vetor</a:t>
                </a:r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[k] == 0)</a:t>
                </a:r>
              </a:p>
              <a:p>
                <a:pPr lvl="2"/>
                <a:r>
                  <a:rPr lang="pt-BR" sz="15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N(N-1)(N-2) execuções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+2)=</m:t>
                    </m:r>
                    <m:sSup>
                      <m:sSupPr>
                        <m:ctrlP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15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dirty="0"/>
              </a:p>
              <a:p>
                <a:pPr lvl="1"/>
                <a:r>
                  <a:rPr lang="pt-BR" sz="18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contagem = 0;</a:t>
                </a:r>
              </a:p>
              <a:p>
                <a:pPr lvl="2"/>
                <a:r>
                  <a:rPr lang="pt-BR" sz="15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Executado apenas uma vez. Irrelevante!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445224"/>
              </a:xfrm>
              <a:blipFill>
                <a:blip r:embed="rId2"/>
                <a:stretch>
                  <a:fillRect l="-299" t="-1680" b="-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29AA3F93-81FE-404D-A453-8D2E5A24E017}"/>
              </a:ext>
            </a:extLst>
          </p:cNvPr>
          <p:cNvSpPr/>
          <p:nvPr/>
        </p:nvSpPr>
        <p:spPr>
          <a:xfrm>
            <a:off x="1043608" y="2708920"/>
            <a:ext cx="6480720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 = 0;</a:t>
            </a:r>
          </a:p>
          <a:p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j = i + 1; j &lt; </a:t>
            </a:r>
            <a:r>
              <a:rPr lang="nb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j++)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k = j + 1; k &lt;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; k++)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[i]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[j]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[k] == 0)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contagem++;</a:t>
            </a:r>
          </a:p>
          <a:p>
            <a:endParaRPr lang="pt-B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contagem;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924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60CB-9F96-45C8-928B-813DF109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0405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Exemplo: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1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2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sz="21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pt-B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t-BR" sz="2400" dirty="0"/>
                  <a:t>considerado insignificante em relação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400" dirty="0"/>
                  <a:t>, para grandes entradas </a:t>
                </a:r>
              </a:p>
              <a:p>
                <a:pPr lvl="1"/>
                <a:r>
                  <a:rPr lang="pt-BR" sz="2400" dirty="0" err="1"/>
                  <a:t>Ex</a:t>
                </a:r>
                <a:r>
                  <a:rPr lang="pt-BR" sz="2400" dirty="0"/>
                  <a:t>: para N = 1000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pt-B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2100" dirty="0"/>
                  <a:t>=</a:t>
                </a:r>
                <a:r>
                  <a:rPr lang="pt-BR" dirty="0"/>
                  <a:t> -2998000 </a:t>
                </a:r>
                <a:endParaRPr lang="pt-BR" sz="21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100" dirty="0"/>
                  <a:t> = 1.10^9 </a:t>
                </a:r>
              </a:p>
              <a:p>
                <a:pPr lvl="2"/>
                <a:r>
                  <a:rPr lang="pt-BR" sz="2100" dirty="0"/>
                  <a:t>Para N=1000, </a:t>
                </a:r>
                <a14:m>
                  <m:oMath xmlns:m="http://schemas.openxmlformats.org/officeDocument/2006/math">
                    <m:r>
                      <a:rPr lang="pt-BR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pt-BR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100" dirty="0"/>
                  <a:t>equivale a 0,3%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100" dirty="0"/>
                  <a:t> 	</a:t>
                </a:r>
              </a:p>
              <a:p>
                <a:pPr lvl="1"/>
                <a:r>
                  <a:rPr lang="pt-BR" sz="2400" dirty="0"/>
                  <a:t>Logo, dizemos que a complexidade do algoritmo é: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100" dirty="0"/>
              </a:p>
              <a:p>
                <a:pPr lvl="2"/>
                <a:r>
                  <a:rPr lang="pt-BR" sz="2100" dirty="0"/>
                  <a:t>Note que no experimento realizado, estimamos</a:t>
                </a:r>
              </a:p>
              <a:p>
                <a:pPr lvl="3"/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sz="1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3,6.10</m:t>
                        </m:r>
                      </m:e>
                      <m:sup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2,82</m:t>
                        </m:r>
                      </m:sup>
                    </m:sSup>
                  </m:oMath>
                </a14:m>
                <a:endParaRPr lang="pt-BR" sz="1700" i="1" dirty="0"/>
              </a:p>
              <a:p>
                <a:pPr marL="685800" lvl="2" indent="0">
                  <a:buNone/>
                </a:pPr>
                <a:r>
                  <a:rPr lang="pt-BR" sz="2100" dirty="0"/>
                  <a:t> 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040560"/>
              </a:xfrm>
              <a:blipFill>
                <a:blip r:embed="rId2"/>
                <a:stretch>
                  <a:fillRect l="-449" t="-2056" r="-20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51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veremos nesta aula?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Como analisar a complexidade de um algoritmo</a:t>
                </a:r>
              </a:p>
              <a:p>
                <a:r>
                  <a:rPr lang="pt-BR" dirty="0"/>
                  <a:t>Experimento com caso real</a:t>
                </a:r>
              </a:p>
              <a:p>
                <a:r>
                  <a:rPr lang="pt-BR" dirty="0"/>
                  <a:t>Análise assintótica</a:t>
                </a:r>
              </a:p>
              <a:p>
                <a:r>
                  <a:rPr lang="pt-BR" dirty="0"/>
                  <a:t>Notações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  <a:p>
                <a:r>
                  <a:rPr lang="pt-BR" dirty="0"/>
                  <a:t>Análises de algoritmos </a:t>
                </a:r>
              </a:p>
              <a:p>
                <a:pPr lvl="1"/>
                <a:r>
                  <a:rPr lang="pt-BR" dirty="0"/>
                  <a:t>pior, melhor e médio caso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39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 assintótica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Notações para descrever tempo de execução assintótica de um algoritmo</a:t>
                </a:r>
              </a:p>
              <a:p>
                <a:pPr lvl="1"/>
                <a:r>
                  <a:rPr lang="pt-BR" dirty="0"/>
                  <a:t>Descrito em termos de funções cujos domínios são o conjunto dos números naturais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={0,1,2,…}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r>
                  <a:rPr lang="pt-BR" dirty="0"/>
                  <a:t>Complexidade para uma entrada de tamanho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Tamanho da entrada é normalmente definido por números inteiros</a:t>
                </a:r>
              </a:p>
              <a:p>
                <a:pPr lvl="3"/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19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 assintótica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Notações para descrever tempo de execução assintótica de um algoritmo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Constantes (a e c) descartadas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descartado caso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skw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pt-BR" dirty="0"/>
              </a:p>
              <a:p>
                <a:pPr lvl="2"/>
                <a:r>
                  <a:rPr lang="pt-BR" dirty="0" err="1"/>
                  <a:t>Ex</a:t>
                </a:r>
                <a:r>
                  <a:rPr lang="pt-BR" dirty="0"/>
                  <a:t>: caso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é desprezado </a:t>
                </a:r>
              </a:p>
              <a:p>
                <a:pPr lvl="3"/>
                <a:r>
                  <a:rPr lang="pt-BR" dirty="0"/>
                  <a:t>Termos de menor ordem são descartados</a:t>
                </a:r>
              </a:p>
              <a:p>
                <a:pPr lvl="2"/>
                <a:endParaRPr lang="pt-BR" dirty="0"/>
              </a:p>
              <a:p>
                <a:pPr lvl="3"/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74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60CB-9F96-45C8-928B-813DF109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576828"/>
                <a:ext cx="8856983" cy="4660484"/>
              </a:xfrm>
            </p:spPr>
            <p:txBody>
              <a:bodyPr/>
              <a:lstStyle/>
              <a:p>
                <a:r>
                  <a:rPr lang="pt-BR" sz="2800" dirty="0"/>
                  <a:t>Em outras palavras</a:t>
                </a:r>
              </a:p>
              <a:p>
                <a:pPr lvl="1"/>
                <a:r>
                  <a:rPr lang="pt-BR" sz="2500" dirty="0"/>
                  <a:t>Apenas as instruções que são executadas mais frequentemente são levadas em consideração para analisar a complexidade do algoritmo</a:t>
                </a:r>
              </a:p>
              <a:p>
                <a:pPr lvl="2"/>
                <a:r>
                  <a:rPr lang="pt-BR" sz="2200" dirty="0"/>
                  <a:t>Para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pt-BR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pt-BR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22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apenas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200" dirty="0"/>
                  <a:t> foi considerado</a:t>
                </a:r>
              </a:p>
              <a:p>
                <a:pPr lvl="2"/>
                <a:r>
                  <a:rPr lang="pt-BR" sz="2100" dirty="0"/>
                  <a:t>Como as instruções em vermelho possuem a maior frequência, dizemos que </a:t>
                </a:r>
                <a14:m>
                  <m:oMath xmlns:m="http://schemas.openxmlformats.org/officeDocument/2006/math"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1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E8524A-D6DF-47F6-8914-4F2606798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576828"/>
                <a:ext cx="8856983" cy="4660484"/>
              </a:xfrm>
              <a:blipFill>
                <a:blip r:embed="rId2"/>
                <a:stretch>
                  <a:fillRect l="-275" t="-1440" r="-10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6744018-84F7-4902-A158-44770F28B6A4}"/>
              </a:ext>
            </a:extLst>
          </p:cNvPr>
          <p:cNvSpPr/>
          <p:nvPr/>
        </p:nvSpPr>
        <p:spPr>
          <a:xfrm>
            <a:off x="1044696" y="4351163"/>
            <a:ext cx="6480720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 = 0;</a:t>
            </a:r>
          </a:p>
          <a:p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j = i + 1; j &lt; </a:t>
            </a:r>
            <a:r>
              <a:rPr lang="nb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j++)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k = j + 1; k &lt;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; k++)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[i]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[j]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[k] == 0)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contagem++;</a:t>
            </a:r>
          </a:p>
          <a:p>
            <a:endParaRPr lang="pt-B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contagem;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1400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85AF7B1-8017-47C2-A022-7ECC3622C22C}"/>
              </a:ext>
            </a:extLst>
          </p:cNvPr>
          <p:cNvCxnSpPr>
            <a:cxnSpLocks/>
          </p:cNvCxnSpPr>
          <p:nvPr/>
        </p:nvCxnSpPr>
        <p:spPr>
          <a:xfrm>
            <a:off x="1620760" y="5287267"/>
            <a:ext cx="144016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E12DE6-5B09-437B-9D6E-5DF68139D009}"/>
              </a:ext>
            </a:extLst>
          </p:cNvPr>
          <p:cNvCxnSpPr>
            <a:cxnSpLocks/>
          </p:cNvCxnSpPr>
          <p:nvPr/>
        </p:nvCxnSpPr>
        <p:spPr>
          <a:xfrm>
            <a:off x="3039486" y="4999235"/>
            <a:ext cx="31897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79EBEF9-C316-4FAF-88D3-700C4B5A78D3}"/>
              </a:ext>
            </a:extLst>
          </p:cNvPr>
          <p:cNvCxnSpPr>
            <a:cxnSpLocks/>
          </p:cNvCxnSpPr>
          <p:nvPr/>
        </p:nvCxnSpPr>
        <p:spPr>
          <a:xfrm>
            <a:off x="1620760" y="6151363"/>
            <a:ext cx="46085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7133B66-FB3C-4395-9FC1-FB866FD7F8E0}"/>
              </a:ext>
            </a:extLst>
          </p:cNvPr>
          <p:cNvCxnSpPr>
            <a:cxnSpLocks/>
          </p:cNvCxnSpPr>
          <p:nvPr/>
        </p:nvCxnSpPr>
        <p:spPr>
          <a:xfrm>
            <a:off x="1620760" y="5287267"/>
            <a:ext cx="0" cy="8640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CADFB40-29DF-4543-91AE-62FB1ED46339}"/>
              </a:ext>
            </a:extLst>
          </p:cNvPr>
          <p:cNvCxnSpPr>
            <a:cxnSpLocks/>
          </p:cNvCxnSpPr>
          <p:nvPr/>
        </p:nvCxnSpPr>
        <p:spPr>
          <a:xfrm>
            <a:off x="3039486" y="4999235"/>
            <a:ext cx="0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0FE1F2F-2940-4BAC-916A-9429ED1B5C8A}"/>
              </a:ext>
            </a:extLst>
          </p:cNvPr>
          <p:cNvCxnSpPr>
            <a:cxnSpLocks/>
          </p:cNvCxnSpPr>
          <p:nvPr/>
        </p:nvCxnSpPr>
        <p:spPr>
          <a:xfrm>
            <a:off x="6229272" y="4999235"/>
            <a:ext cx="0" cy="11521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FB5E9A-C8BF-4BD1-A8E1-A986C3AF9984}"/>
              </a:ext>
            </a:extLst>
          </p:cNvPr>
          <p:cNvSpPr txBox="1"/>
          <p:nvPr/>
        </p:nvSpPr>
        <p:spPr>
          <a:xfrm>
            <a:off x="7669432" y="410019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BAA8122-3AFD-48CB-A61E-831A68A14D12}"/>
              </a:ext>
            </a:extLst>
          </p:cNvPr>
          <p:cNvSpPr/>
          <p:nvPr/>
        </p:nvSpPr>
        <p:spPr>
          <a:xfrm>
            <a:off x="1044696" y="4351163"/>
            <a:ext cx="6624736" cy="2356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3151554-0967-4E39-8C9B-15FEA85A579C}"/>
                  </a:ext>
                </a:extLst>
              </p:cNvPr>
              <p:cNvSpPr txBox="1"/>
              <p:nvPr/>
            </p:nvSpPr>
            <p:spPr>
              <a:xfrm>
                <a:off x="6013248" y="478321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pt-B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3151554-0967-4E39-8C9B-15FEA85A5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248" y="4783211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46F644A-99D8-41EC-A22A-15C512B76181}"/>
              </a:ext>
            </a:extLst>
          </p:cNvPr>
          <p:cNvCxnSpPr>
            <a:cxnSpLocks/>
          </p:cNvCxnSpPr>
          <p:nvPr/>
        </p:nvCxnSpPr>
        <p:spPr>
          <a:xfrm>
            <a:off x="3636984" y="5287267"/>
            <a:ext cx="28083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BDBDB16-581B-41D1-8709-FFCD06AB939C}"/>
              </a:ext>
            </a:extLst>
          </p:cNvPr>
          <p:cNvCxnSpPr>
            <a:cxnSpLocks/>
          </p:cNvCxnSpPr>
          <p:nvPr/>
        </p:nvCxnSpPr>
        <p:spPr>
          <a:xfrm>
            <a:off x="3656050" y="5287267"/>
            <a:ext cx="0" cy="1800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7822519-F091-4D9A-84B5-5734FB2DD81F}"/>
              </a:ext>
            </a:extLst>
          </p:cNvPr>
          <p:cNvCxnSpPr>
            <a:cxnSpLocks/>
          </p:cNvCxnSpPr>
          <p:nvPr/>
        </p:nvCxnSpPr>
        <p:spPr>
          <a:xfrm>
            <a:off x="1692768" y="6223371"/>
            <a:ext cx="47525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97FBCAD-CC25-4236-B568-5861468E3727}"/>
              </a:ext>
            </a:extLst>
          </p:cNvPr>
          <p:cNvCxnSpPr>
            <a:cxnSpLocks/>
          </p:cNvCxnSpPr>
          <p:nvPr/>
        </p:nvCxnSpPr>
        <p:spPr>
          <a:xfrm flipV="1">
            <a:off x="1692768" y="5467287"/>
            <a:ext cx="0" cy="7560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89B007A-4392-450D-887A-978FEB1A7160}"/>
              </a:ext>
            </a:extLst>
          </p:cNvPr>
          <p:cNvCxnSpPr>
            <a:cxnSpLocks/>
          </p:cNvCxnSpPr>
          <p:nvPr/>
        </p:nvCxnSpPr>
        <p:spPr>
          <a:xfrm>
            <a:off x="1692768" y="5467287"/>
            <a:ext cx="19632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7C040191-C1AD-4584-8B82-ED7AD098B3EF}"/>
              </a:ext>
            </a:extLst>
          </p:cNvPr>
          <p:cNvCxnSpPr>
            <a:cxnSpLocks/>
          </p:cNvCxnSpPr>
          <p:nvPr/>
        </p:nvCxnSpPr>
        <p:spPr>
          <a:xfrm flipV="1">
            <a:off x="6445296" y="5262217"/>
            <a:ext cx="0" cy="9611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90375EBA-996C-46D1-B1DE-32E9CAA93836}"/>
              </a:ext>
            </a:extLst>
          </p:cNvPr>
          <p:cNvCxnSpPr>
            <a:cxnSpLocks/>
          </p:cNvCxnSpPr>
          <p:nvPr/>
        </p:nvCxnSpPr>
        <p:spPr>
          <a:xfrm>
            <a:off x="2052808" y="5647307"/>
            <a:ext cx="1766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6FA43B0-F880-4797-A3A8-53646749DA44}"/>
              </a:ext>
            </a:extLst>
          </p:cNvPr>
          <p:cNvCxnSpPr>
            <a:cxnSpLocks/>
          </p:cNvCxnSpPr>
          <p:nvPr/>
        </p:nvCxnSpPr>
        <p:spPr>
          <a:xfrm>
            <a:off x="2052808" y="6367387"/>
            <a:ext cx="4536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BF7B315C-35D5-470D-82DA-2DD4DDD0A85A}"/>
              </a:ext>
            </a:extLst>
          </p:cNvPr>
          <p:cNvCxnSpPr>
            <a:cxnSpLocks/>
          </p:cNvCxnSpPr>
          <p:nvPr/>
        </p:nvCxnSpPr>
        <p:spPr>
          <a:xfrm flipV="1">
            <a:off x="3819132" y="5467287"/>
            <a:ext cx="0" cy="18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D75B51E5-DFA4-4820-BABA-F59A30F91998}"/>
              </a:ext>
            </a:extLst>
          </p:cNvPr>
          <p:cNvCxnSpPr>
            <a:cxnSpLocks/>
          </p:cNvCxnSpPr>
          <p:nvPr/>
        </p:nvCxnSpPr>
        <p:spPr>
          <a:xfrm flipV="1">
            <a:off x="3819132" y="5467287"/>
            <a:ext cx="2770180" cy="1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ED64C2A9-E7DF-440B-8573-197A9C471F61}"/>
              </a:ext>
            </a:extLst>
          </p:cNvPr>
          <p:cNvCxnSpPr>
            <a:cxnSpLocks/>
          </p:cNvCxnSpPr>
          <p:nvPr/>
        </p:nvCxnSpPr>
        <p:spPr>
          <a:xfrm>
            <a:off x="2058622" y="5635272"/>
            <a:ext cx="0" cy="732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A001FA80-B2DD-4486-AC41-560D68AC99F1}"/>
              </a:ext>
            </a:extLst>
          </p:cNvPr>
          <p:cNvCxnSpPr>
            <a:cxnSpLocks/>
          </p:cNvCxnSpPr>
          <p:nvPr/>
        </p:nvCxnSpPr>
        <p:spPr>
          <a:xfrm>
            <a:off x="6589312" y="5467287"/>
            <a:ext cx="5611" cy="912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C3AD8E83-8C6E-40FB-A354-4E3C70947F98}"/>
                  </a:ext>
                </a:extLst>
              </p:cNvPr>
              <p:cNvSpPr txBox="1"/>
              <p:nvPr/>
            </p:nvSpPr>
            <p:spPr>
              <a:xfrm>
                <a:off x="6301280" y="5061951"/>
                <a:ext cx="72008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pt-BR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C3AD8E83-8C6E-40FB-A354-4E3C7094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80" y="5061951"/>
                <a:ext cx="720080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BD26A0F-3139-4F8C-9542-20FC721A8702}"/>
                  </a:ext>
                </a:extLst>
              </p:cNvPr>
              <p:cNvSpPr txBox="1"/>
              <p:nvPr/>
            </p:nvSpPr>
            <p:spPr>
              <a:xfrm>
                <a:off x="6450705" y="5373462"/>
                <a:ext cx="72008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pt-B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BD26A0F-3139-4F8C-9542-20FC721A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05" y="5373462"/>
                <a:ext cx="720080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AF45D89-5236-4799-90DB-5D34D7EC0096}"/>
              </a:ext>
            </a:extLst>
          </p:cNvPr>
          <p:cNvCxnSpPr>
            <a:cxnSpLocks/>
          </p:cNvCxnSpPr>
          <p:nvPr/>
        </p:nvCxnSpPr>
        <p:spPr>
          <a:xfrm flipV="1">
            <a:off x="2205208" y="5923354"/>
            <a:ext cx="4672136" cy="11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F8091E14-39DF-4F2A-8C80-02B148B234EC}"/>
              </a:ext>
            </a:extLst>
          </p:cNvPr>
          <p:cNvCxnSpPr>
            <a:cxnSpLocks/>
          </p:cNvCxnSpPr>
          <p:nvPr/>
        </p:nvCxnSpPr>
        <p:spPr>
          <a:xfrm flipV="1">
            <a:off x="2205208" y="6102157"/>
            <a:ext cx="4672136" cy="11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5A4BD2A2-D7C1-4326-80C6-CD2C2BCDBA80}"/>
              </a:ext>
            </a:extLst>
          </p:cNvPr>
          <p:cNvCxnSpPr>
            <a:cxnSpLocks/>
          </p:cNvCxnSpPr>
          <p:nvPr/>
        </p:nvCxnSpPr>
        <p:spPr>
          <a:xfrm flipV="1">
            <a:off x="6877344" y="5898118"/>
            <a:ext cx="0" cy="20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677E936A-DC9E-490D-A2AE-B2670BBDBD61}"/>
              </a:ext>
            </a:extLst>
          </p:cNvPr>
          <p:cNvCxnSpPr>
            <a:cxnSpLocks/>
          </p:cNvCxnSpPr>
          <p:nvPr/>
        </p:nvCxnSpPr>
        <p:spPr>
          <a:xfrm flipV="1">
            <a:off x="2223125" y="5935339"/>
            <a:ext cx="0" cy="178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DAE82F91-550C-4644-B4CC-060DCEFCB641}"/>
                  </a:ext>
                </a:extLst>
              </p:cNvPr>
              <p:cNvSpPr txBox="1"/>
              <p:nvPr/>
            </p:nvSpPr>
            <p:spPr>
              <a:xfrm>
                <a:off x="6763384" y="5737810"/>
                <a:ext cx="104897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pt-B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DAE82F91-550C-4644-B4CC-060DCEFC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384" y="5737810"/>
                <a:ext cx="1048976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2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60CB-9F96-45C8-928B-813DF109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9C1B2DF0-F24A-45DB-AF1F-BFB519C5B42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Mais um exemplo: cálculo do fatorial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=3+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pt-BR" dirty="0"/>
              </a:p>
              <a:p>
                <a:r>
                  <a:rPr lang="pt-BR" dirty="0"/>
                  <a:t>Simplificando: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9C1B2DF0-F24A-45DB-AF1F-BFB519C5B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  <a:blipFill>
                <a:blip r:embed="rId2"/>
                <a:stretch>
                  <a:fillRect l="-449" t="-12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DADB8C6B-C9B9-4CC2-836B-EF3F704424D8}"/>
              </a:ext>
            </a:extLst>
          </p:cNvPr>
          <p:cNvSpPr/>
          <p:nvPr/>
        </p:nvSpPr>
        <p:spPr>
          <a:xfrm>
            <a:off x="612648" y="2276872"/>
            <a:ext cx="5687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n = input;</a:t>
            </a:r>
          </a:p>
          <a:p>
            <a:r>
              <a:rPr lang="pt-BR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fat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i = n; i &gt; 0; i--)</a:t>
            </a:r>
          </a:p>
          <a:p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fat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*= i;</a:t>
            </a:r>
          </a:p>
          <a:p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147293D-7F6F-498E-97BB-F39BE053B6C1}"/>
              </a:ext>
            </a:extLst>
          </p:cNvPr>
          <p:cNvSpPr/>
          <p:nvPr/>
        </p:nvSpPr>
        <p:spPr>
          <a:xfrm>
            <a:off x="612648" y="2276872"/>
            <a:ext cx="25191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FE4D050-1CAF-485C-93A5-EEF1281A0C3F}"/>
              </a:ext>
            </a:extLst>
          </p:cNvPr>
          <p:cNvSpPr/>
          <p:nvPr/>
        </p:nvSpPr>
        <p:spPr>
          <a:xfrm>
            <a:off x="1547664" y="3081536"/>
            <a:ext cx="1584176" cy="36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9DF0318-C084-4970-BFA1-4EFB19B2D1F1}"/>
              </a:ext>
            </a:extLst>
          </p:cNvPr>
          <p:cNvSpPr/>
          <p:nvPr/>
        </p:nvSpPr>
        <p:spPr>
          <a:xfrm>
            <a:off x="2196824" y="4797152"/>
            <a:ext cx="358952" cy="46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BBCBF80-234D-406E-B649-7AC15FBF95FF}"/>
              </a:ext>
            </a:extLst>
          </p:cNvPr>
          <p:cNvSpPr/>
          <p:nvPr/>
        </p:nvSpPr>
        <p:spPr>
          <a:xfrm>
            <a:off x="3274768" y="3062610"/>
            <a:ext cx="937192" cy="3873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FE86F21-6111-4BD8-A3E8-805991026D41}"/>
              </a:ext>
            </a:extLst>
          </p:cNvPr>
          <p:cNvSpPr/>
          <p:nvPr/>
        </p:nvSpPr>
        <p:spPr>
          <a:xfrm>
            <a:off x="1389074" y="3795590"/>
            <a:ext cx="1873296" cy="3873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E627CE7-F407-4F71-89F0-02C0164CF6CE}"/>
              </a:ext>
            </a:extLst>
          </p:cNvPr>
          <p:cNvSpPr/>
          <p:nvPr/>
        </p:nvSpPr>
        <p:spPr>
          <a:xfrm>
            <a:off x="4409569" y="3055782"/>
            <a:ext cx="666487" cy="3941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33788A0C-094E-499F-BED4-1F60047D0284}"/>
              </a:ext>
            </a:extLst>
          </p:cNvPr>
          <p:cNvSpPr/>
          <p:nvPr/>
        </p:nvSpPr>
        <p:spPr>
          <a:xfrm>
            <a:off x="2859560" y="4797152"/>
            <a:ext cx="344288" cy="4794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E0A68928-D137-442B-BEB4-3629C1FC1955}"/>
              </a:ext>
            </a:extLst>
          </p:cNvPr>
          <p:cNvSpPr/>
          <p:nvPr/>
        </p:nvSpPr>
        <p:spPr>
          <a:xfrm>
            <a:off x="3448669" y="4797152"/>
            <a:ext cx="547267" cy="4794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2A45AB08-54E2-4827-B3EA-D978C01115DD}"/>
              </a:ext>
            </a:extLst>
          </p:cNvPr>
          <p:cNvSpPr/>
          <p:nvPr/>
        </p:nvSpPr>
        <p:spPr>
          <a:xfrm>
            <a:off x="4355976" y="4797152"/>
            <a:ext cx="504056" cy="4794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0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17DAAC-583B-44B5-A85D-828DCBD7FD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Funções de custo comuns</a:t>
            </a:r>
          </a:p>
          <a:p>
            <a:pPr lvl="1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BC9263FE-B71D-454B-98D1-DFC67A1769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122187"/>
                  </p:ext>
                </p:extLst>
              </p:nvPr>
            </p:nvGraphicFramePr>
            <p:xfrm>
              <a:off x="755576" y="2564904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6850032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960081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Nomenclatura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688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Constante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454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Logarítmica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356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91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597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Quadrática, cúbica, ....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188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Exponencial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056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Fatorial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70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BC9263FE-B71D-454B-98D1-DFC67A1769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122187"/>
                  </p:ext>
                </p:extLst>
              </p:nvPr>
            </p:nvGraphicFramePr>
            <p:xfrm>
              <a:off x="755576" y="2564904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6850032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960081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Nomenclatura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688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08197" r="-100399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Constante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454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208197" r="-10039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Logarítmica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356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308197" r="-10039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91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408197" r="-10039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597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508197" r="-1003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Quadrática, cúbica, ....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188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608197" r="-1003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Exponencial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056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708197" r="-1003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Fatorial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70132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AC40C99-22FE-41D5-8EF8-02227F31D9ED}"/>
              </a:ext>
            </a:extLst>
          </p:cNvPr>
          <p:cNvCxnSpPr/>
          <p:nvPr/>
        </p:nvCxnSpPr>
        <p:spPr>
          <a:xfrm>
            <a:off x="7668344" y="2564904"/>
            <a:ext cx="0" cy="296672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BCCEE8-E407-43BC-ABA9-A9965AC3BEEA}"/>
              </a:ext>
            </a:extLst>
          </p:cNvPr>
          <p:cNvSpPr txBox="1"/>
          <p:nvPr/>
        </p:nvSpPr>
        <p:spPr>
          <a:xfrm>
            <a:off x="6372200" y="56291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Diminuição da eficiência</a:t>
            </a:r>
          </a:p>
        </p:txBody>
      </p:sp>
    </p:spTree>
    <p:extLst>
      <p:ext uri="{BB962C8B-B14F-4D97-AF65-F5344CB8AC3E}">
        <p14:creationId xmlns:p14="http://schemas.microsoft.com/office/powerpoint/2010/main" val="22759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Acesso a uma determinada posição de um </a:t>
                </a:r>
                <a:r>
                  <a:rPr lang="pt-BR" dirty="0" err="1"/>
                  <a:t>array</a:t>
                </a:r>
                <a:endParaRPr lang="pt-BR" dirty="0"/>
              </a:p>
              <a:p>
                <a:pPr lvl="1"/>
                <a:r>
                  <a:rPr lang="pt-BR" dirty="0"/>
                  <a:t>Acesso indexado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𝑟𝑟𝑎𝑦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481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Busca em um árvore binária de busca (completa)</a:t>
                </a:r>
              </a:p>
              <a:p>
                <a:pPr lvl="1"/>
                <a:r>
                  <a:rPr lang="pt-BR" dirty="0"/>
                  <a:t>Custo da busca: altura da árvore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floor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76A6132B-418E-4A7C-B567-2E3A967E2E9E}"/>
              </a:ext>
            </a:extLst>
          </p:cNvPr>
          <p:cNvSpPr/>
          <p:nvPr/>
        </p:nvSpPr>
        <p:spPr>
          <a:xfrm>
            <a:off x="3740636" y="416437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F6B8CA-F3B5-448C-BBC5-E76A2939428D}"/>
              </a:ext>
            </a:extLst>
          </p:cNvPr>
          <p:cNvSpPr txBox="1"/>
          <p:nvPr/>
        </p:nvSpPr>
        <p:spPr>
          <a:xfrm>
            <a:off x="3851920" y="4221088"/>
            <a:ext cx="3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7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FAEDC5A-EAA3-4120-9311-FA5CFAF98E92}"/>
              </a:ext>
            </a:extLst>
          </p:cNvPr>
          <p:cNvSpPr/>
          <p:nvPr/>
        </p:nvSpPr>
        <p:spPr>
          <a:xfrm>
            <a:off x="3092564" y="485399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621805-6E40-450A-872A-58C9FF1C4F42}"/>
              </a:ext>
            </a:extLst>
          </p:cNvPr>
          <p:cNvSpPr txBox="1"/>
          <p:nvPr/>
        </p:nvSpPr>
        <p:spPr>
          <a:xfrm>
            <a:off x="3203848" y="4910708"/>
            <a:ext cx="3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62F0DB3-AE38-45C8-B3C5-945AFECE69A1}"/>
              </a:ext>
            </a:extLst>
          </p:cNvPr>
          <p:cNvSpPr/>
          <p:nvPr/>
        </p:nvSpPr>
        <p:spPr>
          <a:xfrm>
            <a:off x="4376124" y="481681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B73498-548D-4898-AF4D-F65DA71DFBFF}"/>
              </a:ext>
            </a:extLst>
          </p:cNvPr>
          <p:cNvSpPr txBox="1"/>
          <p:nvPr/>
        </p:nvSpPr>
        <p:spPr>
          <a:xfrm>
            <a:off x="4397012" y="4873528"/>
            <a:ext cx="4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B2DC8F3-3262-43EC-A958-CADE8C4C2282}"/>
              </a:ext>
            </a:extLst>
          </p:cNvPr>
          <p:cNvSpPr/>
          <p:nvPr/>
        </p:nvSpPr>
        <p:spPr>
          <a:xfrm>
            <a:off x="2405215" y="570056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AB9F06-45D5-48B1-BEA2-662D5F46B2FE}"/>
              </a:ext>
            </a:extLst>
          </p:cNvPr>
          <p:cNvSpPr txBox="1"/>
          <p:nvPr/>
        </p:nvSpPr>
        <p:spPr>
          <a:xfrm>
            <a:off x="2516499" y="5757284"/>
            <a:ext cx="3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0BCEC97-41AF-43E6-BFC1-2F0596FF70A1}"/>
              </a:ext>
            </a:extLst>
          </p:cNvPr>
          <p:cNvSpPr/>
          <p:nvPr/>
        </p:nvSpPr>
        <p:spPr>
          <a:xfrm>
            <a:off x="3485335" y="567579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38A2C1-0D5F-4B9E-B46A-3A10FC29557A}"/>
              </a:ext>
            </a:extLst>
          </p:cNvPr>
          <p:cNvSpPr txBox="1"/>
          <p:nvPr/>
        </p:nvSpPr>
        <p:spPr>
          <a:xfrm>
            <a:off x="3596620" y="5732506"/>
            <a:ext cx="3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ADF4076-58BE-45C8-A947-B622D7DCF6A5}"/>
              </a:ext>
            </a:extLst>
          </p:cNvPr>
          <p:cNvSpPr/>
          <p:nvPr/>
        </p:nvSpPr>
        <p:spPr>
          <a:xfrm>
            <a:off x="5076056" y="570847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5E9A52-D09F-4C1F-98DF-931F44D213AC}"/>
              </a:ext>
            </a:extLst>
          </p:cNvPr>
          <p:cNvSpPr txBox="1"/>
          <p:nvPr/>
        </p:nvSpPr>
        <p:spPr>
          <a:xfrm>
            <a:off x="5134721" y="5737296"/>
            <a:ext cx="5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15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B354DCE7-336A-4062-AEFE-FF91989663C4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43221" y="4533148"/>
            <a:ext cx="371232" cy="36768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245EB63-BE82-468F-87F3-CB73848CC5EC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 flipH="1">
            <a:off x="2657243" y="5222768"/>
            <a:ext cx="509138" cy="477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FA6F8D2-5C17-4205-980B-7C01F33883FB}"/>
              </a:ext>
            </a:extLst>
          </p:cNvPr>
          <p:cNvCxnSpPr>
            <a:cxnSpLocks/>
            <a:stCxn id="12" idx="0"/>
            <a:endCxn id="6" idx="5"/>
          </p:cNvCxnSpPr>
          <p:nvPr/>
        </p:nvCxnSpPr>
        <p:spPr>
          <a:xfrm flipH="1" flipV="1">
            <a:off x="3522803" y="5222768"/>
            <a:ext cx="214560" cy="4530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098A773-8D01-469E-AF26-1A40ACB819C2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4170875" y="4533148"/>
            <a:ext cx="371232" cy="28975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591B215-DA3D-478C-93B4-8142ACBB3F47}"/>
              </a:ext>
            </a:extLst>
          </p:cNvPr>
          <p:cNvCxnSpPr>
            <a:cxnSpLocks/>
            <a:stCxn id="14" idx="0"/>
            <a:endCxn id="8" idx="5"/>
          </p:cNvCxnSpPr>
          <p:nvPr/>
        </p:nvCxnSpPr>
        <p:spPr>
          <a:xfrm flipH="1" flipV="1">
            <a:off x="4806363" y="5185588"/>
            <a:ext cx="521721" cy="5228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CD6A86EE-D9DE-4217-A219-FD4FA29F3817}"/>
              </a:ext>
            </a:extLst>
          </p:cNvPr>
          <p:cNvSpPr/>
          <p:nvPr/>
        </p:nvSpPr>
        <p:spPr>
          <a:xfrm>
            <a:off x="4020313" y="572377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59AC0D-AE6B-434A-89BE-1445A4F1F09A}"/>
              </a:ext>
            </a:extLst>
          </p:cNvPr>
          <p:cNvSpPr txBox="1"/>
          <p:nvPr/>
        </p:nvSpPr>
        <p:spPr>
          <a:xfrm>
            <a:off x="4100676" y="5762604"/>
            <a:ext cx="3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8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D32A856-220B-4A7D-BDB7-925FC950C90C}"/>
              </a:ext>
            </a:extLst>
          </p:cNvPr>
          <p:cNvCxnSpPr>
            <a:cxnSpLocks/>
          </p:cNvCxnSpPr>
          <p:nvPr/>
        </p:nvCxnSpPr>
        <p:spPr>
          <a:xfrm flipH="1">
            <a:off x="4342589" y="5212384"/>
            <a:ext cx="177600" cy="53818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76F0FBD-E595-4CA9-982C-14D52998CBDD}"/>
              </a:ext>
            </a:extLst>
          </p:cNvPr>
          <p:cNvCxnSpPr>
            <a:cxnSpLocks/>
          </p:cNvCxnSpPr>
          <p:nvPr/>
        </p:nvCxnSpPr>
        <p:spPr>
          <a:xfrm>
            <a:off x="1672041" y="4716991"/>
            <a:ext cx="67883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E02EDDE-B25D-4A49-9D46-A85D5D48BE40}"/>
              </a:ext>
            </a:extLst>
          </p:cNvPr>
          <p:cNvCxnSpPr>
            <a:cxnSpLocks/>
          </p:cNvCxnSpPr>
          <p:nvPr/>
        </p:nvCxnSpPr>
        <p:spPr>
          <a:xfrm>
            <a:off x="1619672" y="5460516"/>
            <a:ext cx="6840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08FD89C-F7EF-4C13-AA04-C3938FF910E0}"/>
                  </a:ext>
                </a:extLst>
              </p:cNvPr>
              <p:cNvSpPr txBox="1"/>
              <p:nvPr/>
            </p:nvSpPr>
            <p:spPr>
              <a:xfrm>
                <a:off x="6084168" y="4147989"/>
                <a:ext cx="2204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−1=1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08FD89C-F7EF-4C13-AA04-C3938FF9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147989"/>
                <a:ext cx="2204065" cy="369332"/>
              </a:xfrm>
              <a:prstGeom prst="rect">
                <a:avLst/>
              </a:prstGeom>
              <a:blipFill>
                <a:blip r:embed="rId3"/>
                <a:stretch>
                  <a:fillRect l="-2210" r="-2762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9B3D7CD-ED76-460A-9B0A-CEF67480D39B}"/>
                  </a:ext>
                </a:extLst>
              </p:cNvPr>
              <p:cNvSpPr txBox="1"/>
              <p:nvPr/>
            </p:nvSpPr>
            <p:spPr>
              <a:xfrm>
                <a:off x="6084168" y="4884452"/>
                <a:ext cx="23464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−1=3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9B3D7CD-ED76-460A-9B0A-CEF67480D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884452"/>
                <a:ext cx="2346412" cy="369332"/>
              </a:xfrm>
              <a:prstGeom prst="rect">
                <a:avLst/>
              </a:prstGeom>
              <a:blipFill>
                <a:blip r:embed="rId4"/>
                <a:stretch>
                  <a:fillRect l="-2078" r="-2338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B535445-966C-4AAB-B39D-9A212AA10C04}"/>
                  </a:ext>
                </a:extLst>
              </p:cNvPr>
              <p:cNvSpPr txBox="1"/>
              <p:nvPr/>
            </p:nvSpPr>
            <p:spPr>
              <a:xfrm>
                <a:off x="6084168" y="5698265"/>
                <a:ext cx="2353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2+1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−1=7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B535445-966C-4AAB-B39D-9A212AA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698265"/>
                <a:ext cx="2353016" cy="369332"/>
              </a:xfrm>
              <a:prstGeom prst="rect">
                <a:avLst/>
              </a:prstGeom>
              <a:blipFill>
                <a:blip r:embed="rId5"/>
                <a:stretch>
                  <a:fillRect l="-2073" r="-2332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id="{F8B7FADC-1348-4E5E-B886-750FA49469EB}"/>
              </a:ext>
            </a:extLst>
          </p:cNvPr>
          <p:cNvSpPr txBox="1"/>
          <p:nvPr/>
        </p:nvSpPr>
        <p:spPr>
          <a:xfrm>
            <a:off x="5996467" y="3662907"/>
            <a:ext cx="32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Número de nós até o nível </a:t>
            </a:r>
          </a:p>
        </p:txBody>
      </p:sp>
    </p:spTree>
    <p:extLst>
      <p:ext uri="{BB962C8B-B14F-4D97-AF65-F5344CB8AC3E}">
        <p14:creationId xmlns:p14="http://schemas.microsoft.com/office/powerpoint/2010/main" val="148739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Percorrer um </a:t>
                </a:r>
                <a:r>
                  <a:rPr lang="pt-BR" dirty="0" err="1"/>
                  <a:t>array</a:t>
                </a:r>
                <a:r>
                  <a:rPr lang="pt-BR" dirty="0"/>
                  <a:t> de n elementos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10FF4C1-6EF1-4FF7-A34D-4D020D90374B}"/>
              </a:ext>
            </a:extLst>
          </p:cNvPr>
          <p:cNvSpPr/>
          <p:nvPr/>
        </p:nvSpPr>
        <p:spPr>
          <a:xfrm>
            <a:off x="1547664" y="38154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n; i++)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7863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Percorrer k vezes um vetor...</a:t>
                </a:r>
              </a:p>
              <a:p>
                <a:pPr lvl="1"/>
                <a:r>
                  <a:rPr lang="pt-BR" dirty="0" err="1"/>
                  <a:t>Ex</a:t>
                </a:r>
                <a:r>
                  <a:rPr lang="pt-BR" dirty="0"/>
                  <a:t>: k=3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4674959-7905-49CA-BAD8-080F2B7A7AEA}"/>
              </a:ext>
            </a:extLst>
          </p:cNvPr>
          <p:cNvSpPr/>
          <p:nvPr/>
        </p:nvSpPr>
        <p:spPr>
          <a:xfrm>
            <a:off x="1043608" y="3835524"/>
            <a:ext cx="6480720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contagem = 0;</a:t>
            </a:r>
          </a:p>
          <a:p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nb-NO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nb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b-NO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j = i + 1; j &lt; </a:t>
            </a:r>
            <a:r>
              <a:rPr lang="nb-NO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b-NO" sz="1600" dirty="0">
                <a:solidFill>
                  <a:srgbClr val="000000"/>
                </a:solidFill>
                <a:latin typeface="Consolas" panose="020B0609020204030204" pitchFamily="49" charset="0"/>
              </a:rPr>
              <a:t>; j++)</a:t>
            </a:r>
          </a:p>
          <a:p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k = j + 1; k &lt;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; k++)</a:t>
            </a:r>
          </a:p>
          <a:p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      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[i] +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[j] +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[k] == 0)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contagem++;</a:t>
            </a:r>
          </a:p>
          <a:p>
            <a:endParaRPr lang="pt-B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contagem;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83530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Problema do caixeiro viajante</a:t>
                </a:r>
              </a:p>
              <a:p>
                <a:pPr lvl="2"/>
                <a:r>
                  <a:rPr lang="pt-BR" dirty="0"/>
                  <a:t>Suponha que um caixeiro deve visitar n cidades, encerrando a viagem na cidade de origem</a:t>
                </a:r>
              </a:p>
              <a:p>
                <a:pPr lvl="2"/>
                <a:r>
                  <a:rPr lang="pt-BR" dirty="0"/>
                  <a:t>De cada cidade, pode-se ir para todas as outras</a:t>
                </a:r>
              </a:p>
              <a:p>
                <a:pPr lvl="2"/>
                <a:r>
                  <a:rPr lang="pt-BR" dirty="0"/>
                  <a:t>Para se ir de uma cidade para outra existe um custo</a:t>
                </a:r>
              </a:p>
              <a:p>
                <a:pPr lvl="3"/>
                <a:r>
                  <a:rPr lang="pt-BR" dirty="0"/>
                  <a:t>Tempo</a:t>
                </a:r>
              </a:p>
              <a:p>
                <a:pPr lvl="3"/>
                <a:r>
                  <a:rPr lang="pt-BR" dirty="0"/>
                  <a:t>Pedágio</a:t>
                </a:r>
              </a:p>
              <a:p>
                <a:pPr lvl="3"/>
                <a:r>
                  <a:rPr lang="pt-BR" dirty="0"/>
                  <a:t>Custo de gasolina, etc..</a:t>
                </a:r>
              </a:p>
              <a:p>
                <a:pPr lvl="4"/>
                <a:r>
                  <a:rPr lang="pt-BR" dirty="0"/>
                  <a:t>Ou ainda uma combinação de vários fatores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  <a:blipFill>
                <a:blip r:embed="rId2"/>
                <a:stretch>
                  <a:fillRect l="-449" t="-1186" r="-1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36F07ED1-7F98-4507-B9EF-A8152F62E17C}"/>
              </a:ext>
            </a:extLst>
          </p:cNvPr>
          <p:cNvSpPr/>
          <p:nvPr/>
        </p:nvSpPr>
        <p:spPr>
          <a:xfrm>
            <a:off x="6300192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234AC8-AE58-48F9-A1D7-B0AFB666E5CF}"/>
              </a:ext>
            </a:extLst>
          </p:cNvPr>
          <p:cNvSpPr txBox="1"/>
          <p:nvPr/>
        </p:nvSpPr>
        <p:spPr>
          <a:xfrm>
            <a:off x="6354616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18A037A-CF24-4987-83EE-22EB3BE095E1}"/>
              </a:ext>
            </a:extLst>
          </p:cNvPr>
          <p:cNvSpPr/>
          <p:nvPr/>
        </p:nvSpPr>
        <p:spPr>
          <a:xfrm>
            <a:off x="7253880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D3F513-CA82-4F36-AD3A-200E69BFCD5F}"/>
              </a:ext>
            </a:extLst>
          </p:cNvPr>
          <p:cNvSpPr txBox="1"/>
          <p:nvPr/>
        </p:nvSpPr>
        <p:spPr>
          <a:xfrm>
            <a:off x="7308304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158E1FE-6E67-4DEA-B0FC-0F0208470E16}"/>
              </a:ext>
            </a:extLst>
          </p:cNvPr>
          <p:cNvSpPr/>
          <p:nvPr/>
        </p:nvSpPr>
        <p:spPr>
          <a:xfrm>
            <a:off x="6300192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014D82-C10C-49FF-AD02-704CF03194F3}"/>
              </a:ext>
            </a:extLst>
          </p:cNvPr>
          <p:cNvSpPr txBox="1"/>
          <p:nvPr/>
        </p:nvSpPr>
        <p:spPr>
          <a:xfrm>
            <a:off x="6354616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6B14576-7783-4DB3-9DA8-A60B65282485}"/>
              </a:ext>
            </a:extLst>
          </p:cNvPr>
          <p:cNvSpPr/>
          <p:nvPr/>
        </p:nvSpPr>
        <p:spPr>
          <a:xfrm>
            <a:off x="7253880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F1E10C-9E73-4DC5-8935-3A0882E5DD56}"/>
              </a:ext>
            </a:extLst>
          </p:cNvPr>
          <p:cNvSpPr txBox="1"/>
          <p:nvPr/>
        </p:nvSpPr>
        <p:spPr>
          <a:xfrm>
            <a:off x="7308304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A05BFA1-7F06-4EA2-A7BA-C2659EE3DBA0}"/>
              </a:ext>
            </a:extLst>
          </p:cNvPr>
          <p:cNvCxnSpPr>
            <a:cxnSpLocks/>
          </p:cNvCxnSpPr>
          <p:nvPr/>
        </p:nvCxnSpPr>
        <p:spPr>
          <a:xfrm>
            <a:off x="6732240" y="1787976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F339063-15A3-4EE6-AED5-F1AD54D0701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687026" y="1865002"/>
            <a:ext cx="630126" cy="58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3E7B660-6B58-43BD-9B9B-C38A61748163}"/>
              </a:ext>
            </a:extLst>
          </p:cNvPr>
          <p:cNvCxnSpPr>
            <a:cxnSpLocks/>
          </p:cNvCxnSpPr>
          <p:nvPr/>
        </p:nvCxnSpPr>
        <p:spPr>
          <a:xfrm>
            <a:off x="6500526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B418715-18CB-4CC0-8F72-49DC3A5CE952}"/>
              </a:ext>
            </a:extLst>
          </p:cNvPr>
          <p:cNvCxnSpPr>
            <a:cxnSpLocks/>
          </p:cNvCxnSpPr>
          <p:nvPr/>
        </p:nvCxnSpPr>
        <p:spPr>
          <a:xfrm>
            <a:off x="7443734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057E94C-3778-4823-B42E-9E4BB5D6383C}"/>
              </a:ext>
            </a:extLst>
          </p:cNvPr>
          <p:cNvCxnSpPr>
            <a:cxnSpLocks/>
          </p:cNvCxnSpPr>
          <p:nvPr/>
        </p:nvCxnSpPr>
        <p:spPr>
          <a:xfrm>
            <a:off x="6732240" y="2572370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FE0119C-6FE7-4EA3-825C-FECF5D02013F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6646438" y="1931925"/>
            <a:ext cx="670714" cy="51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analisar a eficiência de um algoritmo?</a:t>
            </a:r>
          </a:p>
          <a:p>
            <a:pPr lvl="1"/>
            <a:r>
              <a:rPr lang="pt-BR" dirty="0"/>
              <a:t>Tempo de execução ou espaço ocupado em memória</a:t>
            </a:r>
          </a:p>
          <a:p>
            <a:r>
              <a:rPr lang="pt-BR" dirty="0"/>
              <a:t>Possível solução: estimar o tempo exato de execução do algoritmo com base em alguns exemplos!</a:t>
            </a:r>
          </a:p>
          <a:p>
            <a:pPr lvl="1"/>
            <a:r>
              <a:rPr lang="pt-BR" dirty="0"/>
              <a:t>Vamos analisar um problema como exemplo de experimento...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0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Problema do caixeiro viajante</a:t>
                </a:r>
              </a:p>
              <a:p>
                <a:pPr lvl="2"/>
                <a:r>
                  <a:rPr lang="pt-BR" dirty="0"/>
                  <a:t>Sentido da viagem na importa</a:t>
                </a:r>
              </a:p>
              <a:p>
                <a:pPr lvl="3"/>
                <a:r>
                  <a:rPr lang="pt-BR" dirty="0"/>
                  <a:t>custo(</a:t>
                </a:r>
                <a:r>
                  <a:rPr lang="pt-BR" dirty="0" err="1"/>
                  <a:t>a,b</a:t>
                </a:r>
                <a:r>
                  <a:rPr lang="pt-BR" dirty="0"/>
                  <a:t>) = custo(</a:t>
                </a:r>
                <a:r>
                  <a:rPr lang="pt-BR" dirty="0" err="1"/>
                  <a:t>b,a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Problema: encontrar a melhor rota</a:t>
                </a:r>
              </a:p>
              <a:p>
                <a:pPr lvl="1"/>
                <a:r>
                  <a:rPr lang="pt-BR" dirty="0"/>
                  <a:t>Solução força-bruta: calcular todas as rotas possíveis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  <a:blipFill>
                <a:blip r:embed="rId2"/>
                <a:stretch>
                  <a:fillRect l="-449" t="-1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51EFD158-73CF-471D-8840-0472A7DA1302}"/>
              </a:ext>
            </a:extLst>
          </p:cNvPr>
          <p:cNvSpPr/>
          <p:nvPr/>
        </p:nvSpPr>
        <p:spPr>
          <a:xfrm>
            <a:off x="6300192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526BCC-905F-4BF7-9586-201CAC1CBD8A}"/>
              </a:ext>
            </a:extLst>
          </p:cNvPr>
          <p:cNvSpPr txBox="1"/>
          <p:nvPr/>
        </p:nvSpPr>
        <p:spPr>
          <a:xfrm>
            <a:off x="6354616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613717F-8A5B-4D89-930B-99400601D145}"/>
              </a:ext>
            </a:extLst>
          </p:cNvPr>
          <p:cNvSpPr/>
          <p:nvPr/>
        </p:nvSpPr>
        <p:spPr>
          <a:xfrm>
            <a:off x="7253880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95F8CE-9DFD-4FE0-851A-9AAE67945DC2}"/>
              </a:ext>
            </a:extLst>
          </p:cNvPr>
          <p:cNvSpPr txBox="1"/>
          <p:nvPr/>
        </p:nvSpPr>
        <p:spPr>
          <a:xfrm>
            <a:off x="7308304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C16CDD8-70F2-437E-B691-FD65A4E82D22}"/>
              </a:ext>
            </a:extLst>
          </p:cNvPr>
          <p:cNvSpPr/>
          <p:nvPr/>
        </p:nvSpPr>
        <p:spPr>
          <a:xfrm>
            <a:off x="6300192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74DD0D-0205-46DA-AA24-CE2FC8490F5C}"/>
              </a:ext>
            </a:extLst>
          </p:cNvPr>
          <p:cNvSpPr txBox="1"/>
          <p:nvPr/>
        </p:nvSpPr>
        <p:spPr>
          <a:xfrm>
            <a:off x="6354616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0A625B1-E667-4244-9115-F674802CE955}"/>
              </a:ext>
            </a:extLst>
          </p:cNvPr>
          <p:cNvSpPr/>
          <p:nvPr/>
        </p:nvSpPr>
        <p:spPr>
          <a:xfrm>
            <a:off x="7253880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A32BD2-4F41-43AE-B6BC-928EAAF74EF9}"/>
              </a:ext>
            </a:extLst>
          </p:cNvPr>
          <p:cNvSpPr txBox="1"/>
          <p:nvPr/>
        </p:nvSpPr>
        <p:spPr>
          <a:xfrm>
            <a:off x="7308304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C838745-5701-42B3-825C-7C4728E6852E}"/>
              </a:ext>
            </a:extLst>
          </p:cNvPr>
          <p:cNvCxnSpPr>
            <a:cxnSpLocks/>
          </p:cNvCxnSpPr>
          <p:nvPr/>
        </p:nvCxnSpPr>
        <p:spPr>
          <a:xfrm>
            <a:off x="6732240" y="1787976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0EE6A37-E47A-40C7-9A5A-E923938A039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87026" y="1865002"/>
            <a:ext cx="630126" cy="58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B6E0C96-2AD5-4B6F-B525-72DABFE7BAE7}"/>
              </a:ext>
            </a:extLst>
          </p:cNvPr>
          <p:cNvCxnSpPr>
            <a:cxnSpLocks/>
          </p:cNvCxnSpPr>
          <p:nvPr/>
        </p:nvCxnSpPr>
        <p:spPr>
          <a:xfrm>
            <a:off x="6500526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29BC3F1-40C0-4432-97DE-1DFA31AA7AF3}"/>
              </a:ext>
            </a:extLst>
          </p:cNvPr>
          <p:cNvCxnSpPr>
            <a:cxnSpLocks/>
          </p:cNvCxnSpPr>
          <p:nvPr/>
        </p:nvCxnSpPr>
        <p:spPr>
          <a:xfrm>
            <a:off x="7443734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449FCCF-A08E-4BE5-8AB5-5CDF03848DD7}"/>
              </a:ext>
            </a:extLst>
          </p:cNvPr>
          <p:cNvCxnSpPr>
            <a:cxnSpLocks/>
          </p:cNvCxnSpPr>
          <p:nvPr/>
        </p:nvCxnSpPr>
        <p:spPr>
          <a:xfrm>
            <a:off x="6732240" y="2572370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AE519A3-D9FA-4A97-8DBA-68756A933398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6646438" y="1931925"/>
            <a:ext cx="670714" cy="51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38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Funções de custo comuns</a:t>
                </a:r>
              </a:p>
              <a:p>
                <a:r>
                  <a:rPr lang="pt-BR" dirty="0"/>
                  <a:t>Exemplo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Exemplo: suponha 4 cidades (A,B,C e D)</a:t>
                </a:r>
              </a:p>
              <a:p>
                <a:r>
                  <a:rPr lang="pt-BR" dirty="0"/>
                  <a:t>Possíveis rotas iniciando da cidade A: </a:t>
                </a:r>
              </a:p>
              <a:p>
                <a:pPr lvl="1"/>
                <a:r>
                  <a:rPr lang="pt-BR" sz="1700" dirty="0"/>
                  <a:t>ABCDA, ABDCA, ACBDA, ACDBA, ADBCA, ADCBA</a:t>
                </a:r>
              </a:p>
              <a:p>
                <a:r>
                  <a:rPr lang="pt-BR" dirty="0"/>
                  <a:t>Quantidade total de rotas possíveis: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1=4!=24</m:t>
                    </m:r>
                  </m:oMath>
                </a14:m>
                <a:endParaRPr lang="pt-BR" dirty="0"/>
              </a:p>
              <a:p>
                <a:r>
                  <a:rPr lang="pt-BR" dirty="0"/>
                  <a:t>Para n cidades,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dirty="0"/>
                  <a:t> rotas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4!=24</m:t>
                    </m:r>
                  </m:oMath>
                </a14:m>
                <a:endParaRPr lang="pt-BR" b="0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10!=</m:t>
                    </m:r>
                    <m:r>
                      <m:rPr>
                        <m:nor/>
                      </m:rPr>
                      <a:rPr lang="pt-BR"/>
                      <m:t>3628800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100!≅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9,3.10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157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  <a:blipFill>
                <a:blip r:embed="rId2"/>
                <a:stretch>
                  <a:fillRect l="-449" t="-2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98A200DA-6955-4706-B2B7-BD6E9FAF74D0}"/>
              </a:ext>
            </a:extLst>
          </p:cNvPr>
          <p:cNvSpPr/>
          <p:nvPr/>
        </p:nvSpPr>
        <p:spPr>
          <a:xfrm>
            <a:off x="6804248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FE48D6-26C4-4BE6-AE1D-D8143188F75B}"/>
              </a:ext>
            </a:extLst>
          </p:cNvPr>
          <p:cNvSpPr txBox="1"/>
          <p:nvPr/>
        </p:nvSpPr>
        <p:spPr>
          <a:xfrm>
            <a:off x="6858672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B10C84B-D283-4684-BA78-23C9A7916F67}"/>
              </a:ext>
            </a:extLst>
          </p:cNvPr>
          <p:cNvSpPr/>
          <p:nvPr/>
        </p:nvSpPr>
        <p:spPr>
          <a:xfrm>
            <a:off x="7757936" y="1600200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B53E49-2AAE-419C-B072-C3741BF51B68}"/>
              </a:ext>
            </a:extLst>
          </p:cNvPr>
          <p:cNvSpPr txBox="1"/>
          <p:nvPr/>
        </p:nvSpPr>
        <p:spPr>
          <a:xfrm>
            <a:off x="7812360" y="1603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EAF3D09-5C15-4151-B06A-BB4BC9913D3D}"/>
              </a:ext>
            </a:extLst>
          </p:cNvPr>
          <p:cNvSpPr/>
          <p:nvPr/>
        </p:nvSpPr>
        <p:spPr>
          <a:xfrm>
            <a:off x="6804248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F76ACD-2C97-4318-9EFB-A18F174B7124}"/>
              </a:ext>
            </a:extLst>
          </p:cNvPr>
          <p:cNvSpPr txBox="1"/>
          <p:nvPr/>
        </p:nvSpPr>
        <p:spPr>
          <a:xfrm>
            <a:off x="6858672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14096F6-3D0D-4CBB-8B0E-A7DC04716C78}"/>
              </a:ext>
            </a:extLst>
          </p:cNvPr>
          <p:cNvSpPr/>
          <p:nvPr/>
        </p:nvSpPr>
        <p:spPr>
          <a:xfrm>
            <a:off x="7757936" y="2392288"/>
            <a:ext cx="432048" cy="3886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7EAD27-C0D8-4A90-AB43-E1798D8F05BA}"/>
              </a:ext>
            </a:extLst>
          </p:cNvPr>
          <p:cNvSpPr txBox="1"/>
          <p:nvPr/>
        </p:nvSpPr>
        <p:spPr>
          <a:xfrm>
            <a:off x="7812360" y="23953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EBC23AD-EAB2-4073-80FF-43C151E3BB67}"/>
              </a:ext>
            </a:extLst>
          </p:cNvPr>
          <p:cNvCxnSpPr>
            <a:cxnSpLocks/>
          </p:cNvCxnSpPr>
          <p:nvPr/>
        </p:nvCxnSpPr>
        <p:spPr>
          <a:xfrm>
            <a:off x="7236296" y="1787976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A835349-6F21-4EA4-A478-AA77720CE27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191082" y="1865002"/>
            <a:ext cx="630126" cy="58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DAC054E-4A6E-4744-9D11-DD0D3EC37D16}"/>
              </a:ext>
            </a:extLst>
          </p:cNvPr>
          <p:cNvCxnSpPr>
            <a:cxnSpLocks/>
          </p:cNvCxnSpPr>
          <p:nvPr/>
        </p:nvCxnSpPr>
        <p:spPr>
          <a:xfrm>
            <a:off x="7004582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6774BEB-17FA-46CF-8C54-211D03721135}"/>
              </a:ext>
            </a:extLst>
          </p:cNvPr>
          <p:cNvCxnSpPr>
            <a:cxnSpLocks/>
          </p:cNvCxnSpPr>
          <p:nvPr/>
        </p:nvCxnSpPr>
        <p:spPr>
          <a:xfrm>
            <a:off x="7947790" y="1972642"/>
            <a:ext cx="0" cy="41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A7B3999-E5C7-4D05-B99D-BC7F5BEEFF5B}"/>
              </a:ext>
            </a:extLst>
          </p:cNvPr>
          <p:cNvCxnSpPr>
            <a:cxnSpLocks/>
          </p:cNvCxnSpPr>
          <p:nvPr/>
        </p:nvCxnSpPr>
        <p:spPr>
          <a:xfrm>
            <a:off x="7236296" y="2572370"/>
            <a:ext cx="52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55BC255-C725-4E12-913B-281DB1CD7588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150494" y="1931925"/>
            <a:ext cx="670714" cy="51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87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C77-E8EA-4554-AECD-BD134B3C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algoritmos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Notações utilizadas para definir a eficiência de um algoritmo</a:t>
                </a:r>
              </a:p>
              <a:p>
                <a:pPr lvl="1"/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(Big-</a:t>
                </a:r>
                <a:r>
                  <a:rPr lang="pt-BR" dirty="0" err="1"/>
                  <a:t>Theta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pt-BR" dirty="0"/>
                  <a:t> (</a:t>
                </a:r>
                <a:r>
                  <a:rPr lang="pt-BR" dirty="0" err="1"/>
                  <a:t>Big-O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/>
                  <a:t> (Big-</a:t>
                </a:r>
                <a:r>
                  <a:rPr lang="pt-BR" dirty="0" err="1"/>
                  <a:t>Omega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pt-BR" dirty="0"/>
                  <a:t> (</a:t>
                </a:r>
                <a:r>
                  <a:rPr lang="pt-BR" dirty="0" err="1"/>
                  <a:t>Little-o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/>
                  <a:t> (Little-</a:t>
                </a:r>
                <a:r>
                  <a:rPr lang="pt-BR" dirty="0" err="1"/>
                  <a:t>omega</a:t>
                </a:r>
                <a:r>
                  <a:rPr lang="pt-BR" dirty="0"/>
                  <a:t>)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17DAAC-583B-44B5-A85D-828DCBD7F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41168"/>
              </a:xfrm>
              <a:blipFill>
                <a:blip r:embed="rId2"/>
                <a:stretch>
                  <a:fillRect l="-449" t="-1186" r="-14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90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/>
                  <a:t>Para uma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denota-se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o conjunto de funções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            0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Poderiamos dizer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Diz-se apenas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 l="-364" t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12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possui complexidade igual 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dentro de um fator constante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um limite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 para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:r>
                  <a:rPr lang="pt-BR" dirty="0"/>
                  <a:t>Exemplos (prova):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+2=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dirty="0"/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7F49F01A-DC28-4584-8773-3F0C738B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469070"/>
            <a:ext cx="4082780" cy="3202431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9EE752C-498A-4990-853F-C491C7DC4060}"/>
              </a:ext>
            </a:extLst>
          </p:cNvPr>
          <p:cNvCxnSpPr/>
          <p:nvPr/>
        </p:nvCxnSpPr>
        <p:spPr>
          <a:xfrm>
            <a:off x="5652120" y="4693206"/>
            <a:ext cx="0" cy="187028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1F18B27-8EB3-4ED5-9A5B-28CC49E79F28}"/>
                  </a:ext>
                </a:extLst>
              </p:cNvPr>
              <p:cNvSpPr txBox="1"/>
              <p:nvPr/>
            </p:nvSpPr>
            <p:spPr>
              <a:xfrm>
                <a:off x="5184068" y="645333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1F18B27-8EB3-4ED5-9A5B-28CC49E7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6453336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E153B04-69FA-4B0F-A6D7-FEA179656F68}"/>
                  </a:ext>
                </a:extLst>
              </p:cNvPr>
              <p:cNvSpPr txBox="1"/>
              <p:nvPr/>
            </p:nvSpPr>
            <p:spPr>
              <a:xfrm>
                <a:off x="7736678" y="4292677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E153B04-69FA-4B0F-A6D7-FEA179656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678" y="4292677"/>
                <a:ext cx="936104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4742B69-F8D6-4C96-91D1-A5D49DB7CBDF}"/>
                  </a:ext>
                </a:extLst>
              </p:cNvPr>
              <p:cNvSpPr txBox="1"/>
              <p:nvPr/>
            </p:nvSpPr>
            <p:spPr>
              <a:xfrm>
                <a:off x="7380312" y="342900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4742B69-F8D6-4C96-91D1-A5D49DB7C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429000"/>
                <a:ext cx="936104" cy="400110"/>
              </a:xfrm>
              <a:prstGeom prst="rect">
                <a:avLst/>
              </a:prstGeom>
              <a:blipFill>
                <a:blip r:embed="rId7"/>
                <a:stretch>
                  <a:fillRect r="-8497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9978FB9-1C49-40EF-8063-015A92EE161A}"/>
                  </a:ext>
                </a:extLst>
              </p:cNvPr>
              <p:cNvSpPr txBox="1"/>
              <p:nvPr/>
            </p:nvSpPr>
            <p:spPr>
              <a:xfrm>
                <a:off x="8244408" y="4797152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9978FB9-1C49-40EF-8063-015A92EE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797152"/>
                <a:ext cx="936104" cy="400110"/>
              </a:xfrm>
              <a:prstGeom prst="rect">
                <a:avLst/>
              </a:prstGeom>
              <a:blipFill>
                <a:blip r:embed="rId8"/>
                <a:stretch>
                  <a:fillRect r="-7792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250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Na determinação de limites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restritos:</a:t>
                </a:r>
              </a:p>
              <a:p>
                <a:pPr lvl="2"/>
                <a:r>
                  <a:rPr lang="pt-BR" dirty="0"/>
                  <a:t>Termos de mais baixa ordem podem ser ignorados</a:t>
                </a:r>
              </a:p>
              <a:p>
                <a:pPr lvl="3"/>
                <a:r>
                  <a:rPr lang="pt-BR" dirty="0"/>
                  <a:t>Insignificantes para grandes valores de n</a:t>
                </a:r>
              </a:p>
              <a:p>
                <a:pPr lvl="2"/>
                <a:r>
                  <a:rPr lang="pt-BR" dirty="0"/>
                  <a:t>Em geral:</a:t>
                </a:r>
              </a:p>
              <a:p>
                <a:pPr lvl="2"/>
                <a:r>
                  <a:rPr lang="pt-BR" dirty="0"/>
                  <a:t>Dado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são constantes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/>
                  <a:t>, temos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068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Para uma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denota-se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o conjunto de funções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 err="1"/>
                  <a:t>Poderiamos</a:t>
                </a:r>
                <a:r>
                  <a:rPr lang="pt-BR" dirty="0"/>
                  <a:t> dizer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Diz-se apenas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 l="-437" t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312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1"/>
                <a:r>
                  <a:rPr lang="pt-BR" i="1" dirty="0"/>
                  <a:t>“Algum múltiplo constante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i="1" dirty="0"/>
                  <a:t> é um limite assintótico superior sobre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i="1" dirty="0"/>
                  <a:t>”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3"/>
                <a:stretch>
                  <a:fillRect r="-19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D9DC4E24-89F3-4BE0-9FB5-FB63E58B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441304"/>
            <a:ext cx="2352675" cy="213360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1C81BF5-CD9D-4C6E-8164-7A67BDBF5D0E}"/>
              </a:ext>
            </a:extLst>
          </p:cNvPr>
          <p:cNvCxnSpPr/>
          <p:nvPr/>
        </p:nvCxnSpPr>
        <p:spPr>
          <a:xfrm>
            <a:off x="6840252" y="4729361"/>
            <a:ext cx="0" cy="187028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/>
              <p:nvPr/>
            </p:nvSpPr>
            <p:spPr>
              <a:xfrm>
                <a:off x="6372200" y="6489491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489491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/>
              <p:nvPr/>
            </p:nvSpPr>
            <p:spPr>
              <a:xfrm>
                <a:off x="8254014" y="530804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14" y="5308049"/>
                <a:ext cx="936104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/>
              <p:nvPr/>
            </p:nvSpPr>
            <p:spPr>
              <a:xfrm>
                <a:off x="7692135" y="430346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35" y="4303465"/>
                <a:ext cx="936104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é uma notação mais forte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Exemplos: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+2=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Além disso,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+2=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Sim!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Apesar disso,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+2=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D9DC4E24-89F3-4BE0-9FB5-FB63E58B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441304"/>
            <a:ext cx="2352675" cy="213360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1C81BF5-CD9D-4C6E-8164-7A67BDBF5D0E}"/>
              </a:ext>
            </a:extLst>
          </p:cNvPr>
          <p:cNvCxnSpPr/>
          <p:nvPr/>
        </p:nvCxnSpPr>
        <p:spPr>
          <a:xfrm>
            <a:off x="6840252" y="4729361"/>
            <a:ext cx="0" cy="187028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/>
              <p:nvPr/>
            </p:nvSpPr>
            <p:spPr>
              <a:xfrm>
                <a:off x="6372200" y="6489491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489491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/>
              <p:nvPr/>
            </p:nvSpPr>
            <p:spPr>
              <a:xfrm>
                <a:off x="8254014" y="530804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14" y="5308049"/>
                <a:ext cx="936104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/>
              <p:nvPr/>
            </p:nvSpPr>
            <p:spPr>
              <a:xfrm>
                <a:off x="7692135" y="430346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35" y="4303465"/>
                <a:ext cx="936104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7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600199"/>
                <a:ext cx="8748464" cy="4889291"/>
              </a:xfrm>
            </p:spPr>
            <p:txBody>
              <a:bodyPr>
                <a:normAutofit/>
              </a:bodyPr>
              <a:lstStyle/>
              <a:p>
                <a:r>
                  <a:rPr lang="pt-BR" sz="2400" b="0" dirty="0"/>
                  <a:t>Utilizando a notação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2400" dirty="0"/>
                  <a:t> podemos descrever a complexidade de um algoritmo inspecionando apenas sua estrutura global</a:t>
                </a:r>
              </a:p>
              <a:p>
                <a:pPr lvl="1"/>
                <a:r>
                  <a:rPr lang="pt-BR" sz="2000" dirty="0"/>
                  <a:t>Descrevemos, na verdade, um limite superior para o algoritmo</a:t>
                </a:r>
              </a:p>
              <a:p>
                <a:pPr lvl="1"/>
                <a:r>
                  <a:rPr lang="pt-BR" sz="2000" dirty="0" err="1"/>
                  <a:t>Ex</a:t>
                </a:r>
                <a:r>
                  <a:rPr lang="pt-BR" sz="2000" dirty="0"/>
                  <a:t>: função </a:t>
                </a:r>
                <a:r>
                  <a:rPr lang="pt-BR" sz="2000" dirty="0" err="1"/>
                  <a:t>contaTriplas</a:t>
                </a:r>
                <a:r>
                  <a:rPr lang="pt-BR" sz="2000" dirty="0"/>
                  <a:t>()</a:t>
                </a:r>
              </a:p>
              <a:p>
                <a:pPr lvl="1"/>
                <a:r>
                  <a:rPr lang="pt-BR" sz="2000" dirty="0"/>
                  <a:t>Note que não são executadas, exatamente,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/>
                  <a:t> operações</a:t>
                </a:r>
              </a:p>
              <a:p>
                <a:pPr lvl="2"/>
                <a:r>
                  <a:rPr lang="pt-BR" sz="2000" dirty="0"/>
                  <a:t>Mas,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/>
                  <a:t> é um limite superior do número de operações</a:t>
                </a:r>
              </a:p>
              <a:p>
                <a:pPr lvl="2"/>
                <a:r>
                  <a:rPr lang="pt-BR" sz="2000" dirty="0" err="1"/>
                  <a:t>contaTriplas</a:t>
                </a:r>
                <a:r>
                  <a:rPr lang="pt-BR" sz="2000" dirty="0"/>
                  <a:t>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marL="365760" lvl="1" indent="0">
                  <a:buNone/>
                </a:pPr>
                <a:endParaRPr lang="pt-BR" sz="2300" dirty="0"/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600199"/>
                <a:ext cx="8748464" cy="4889291"/>
              </a:xfrm>
              <a:blipFill>
                <a:blip r:embed="rId3"/>
                <a:stretch>
                  <a:fillRect l="-139" t="-872" r="-1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45B5DD0-1DAB-4FBA-B2E9-5F85D95FE75C}"/>
              </a:ext>
            </a:extLst>
          </p:cNvPr>
          <p:cNvSpPr/>
          <p:nvPr/>
        </p:nvSpPr>
        <p:spPr>
          <a:xfrm>
            <a:off x="3779912" y="4221088"/>
            <a:ext cx="5152325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 = 0;</a:t>
            </a:r>
          </a:p>
          <a:p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b-NO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 j = i + 1; j &lt; </a:t>
            </a:r>
            <a:r>
              <a:rPr lang="nb-NO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b-NO" sz="1400" dirty="0">
                <a:solidFill>
                  <a:srgbClr val="000000"/>
                </a:solidFill>
                <a:latin typeface="Consolas" panose="020B0609020204030204" pitchFamily="49" charset="0"/>
              </a:rPr>
              <a:t>; j++)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k = j + 1; k &lt;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; k++)</a:t>
            </a: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    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[i]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[j] + </a:t>
            </a:r>
            <a:r>
              <a:rPr lang="pt-BR" sz="1400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[k] == 0)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contagem++;</a:t>
            </a:r>
          </a:p>
          <a:p>
            <a:endParaRPr lang="pt-B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 contagem;</a:t>
            </a:r>
          </a:p>
          <a:p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110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E2B1F-B694-458A-B7B5-461100DF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9780F5-8609-4503-A874-D833C62415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Problema:</a:t>
            </a:r>
          </a:p>
          <a:p>
            <a:pPr lvl="1"/>
            <a:r>
              <a:rPr lang="pt-BR" dirty="0"/>
              <a:t>Dado um arquivo de texto contendo N inteiros gerados aleatoriamente</a:t>
            </a:r>
          </a:p>
          <a:p>
            <a:pPr lvl="1"/>
            <a:r>
              <a:rPr lang="pt-BR" dirty="0"/>
              <a:t>Quantas triplas existem somando 0?</a:t>
            </a:r>
          </a:p>
          <a:p>
            <a:pPr marL="365760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6C670D-F739-4FBB-9408-9C39450FBA6A}"/>
              </a:ext>
            </a:extLst>
          </p:cNvPr>
          <p:cNvSpPr txBox="1"/>
          <p:nvPr/>
        </p:nvSpPr>
        <p:spPr>
          <a:xfrm>
            <a:off x="251520" y="3674055"/>
            <a:ext cx="187220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324110</a:t>
            </a:r>
          </a:p>
          <a:p>
            <a:r>
              <a:rPr lang="pt-BR" dirty="0"/>
              <a:t>-442472</a:t>
            </a:r>
          </a:p>
          <a:p>
            <a:r>
              <a:rPr lang="pt-BR" dirty="0"/>
              <a:t>626686</a:t>
            </a:r>
          </a:p>
          <a:p>
            <a:r>
              <a:rPr lang="pt-BR" dirty="0"/>
              <a:t>-157678</a:t>
            </a:r>
          </a:p>
          <a:p>
            <a:r>
              <a:rPr lang="pt-BR" dirty="0"/>
              <a:t>508681</a:t>
            </a:r>
          </a:p>
          <a:p>
            <a:r>
              <a:rPr lang="pt-BR" dirty="0"/>
              <a:t>123414</a:t>
            </a:r>
          </a:p>
          <a:p>
            <a:r>
              <a:rPr lang="pt-BR" dirty="0"/>
              <a:t>-77867</a:t>
            </a:r>
          </a:p>
          <a:p>
            <a:r>
              <a:rPr lang="pt-BR" dirty="0"/>
              <a:t>155091</a:t>
            </a:r>
          </a:p>
          <a:p>
            <a:r>
              <a:rPr lang="pt-BR" dirty="0"/>
              <a:t>129801</a:t>
            </a:r>
          </a:p>
          <a:p>
            <a:r>
              <a:rPr lang="pt-BR" dirty="0"/>
              <a:t>287381</a:t>
            </a:r>
          </a:p>
          <a:p>
            <a:r>
              <a:rPr lang="pt-BR" dirty="0"/>
              <a:t>....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9EEA94-5205-4B82-BF83-164CB5A02683}"/>
              </a:ext>
            </a:extLst>
          </p:cNvPr>
          <p:cNvSpPr txBox="1"/>
          <p:nvPr/>
        </p:nvSpPr>
        <p:spPr>
          <a:xfrm>
            <a:off x="3454017" y="3674055"/>
            <a:ext cx="187220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324110</a:t>
            </a:r>
          </a:p>
          <a:p>
            <a:r>
              <a:rPr lang="pt-BR" dirty="0">
                <a:highlight>
                  <a:srgbClr val="FFFF00"/>
                </a:highlight>
              </a:rPr>
              <a:t>-442472</a:t>
            </a:r>
          </a:p>
          <a:p>
            <a:r>
              <a:rPr lang="pt-BR" dirty="0"/>
              <a:t>626686</a:t>
            </a:r>
          </a:p>
          <a:p>
            <a:r>
              <a:rPr lang="pt-BR" dirty="0"/>
              <a:t>-157678</a:t>
            </a:r>
          </a:p>
          <a:p>
            <a:r>
              <a:rPr lang="pt-BR" dirty="0"/>
              <a:t>508681</a:t>
            </a:r>
          </a:p>
          <a:p>
            <a:r>
              <a:rPr lang="pt-BR" dirty="0"/>
              <a:t>123414</a:t>
            </a:r>
          </a:p>
          <a:p>
            <a:r>
              <a:rPr lang="pt-BR" dirty="0"/>
              <a:t>-77867</a:t>
            </a:r>
          </a:p>
          <a:p>
            <a:r>
              <a:rPr lang="pt-BR" dirty="0">
                <a:highlight>
                  <a:srgbClr val="FFFF00"/>
                </a:highlight>
              </a:rPr>
              <a:t>155091</a:t>
            </a:r>
          </a:p>
          <a:p>
            <a:r>
              <a:rPr lang="pt-BR" dirty="0"/>
              <a:t>129801</a:t>
            </a:r>
          </a:p>
          <a:p>
            <a:r>
              <a:rPr lang="pt-BR" dirty="0">
                <a:highlight>
                  <a:srgbClr val="FFFF00"/>
                </a:highlight>
              </a:rPr>
              <a:t>287381</a:t>
            </a:r>
          </a:p>
          <a:p>
            <a:r>
              <a:rPr lang="pt-BR" dirty="0"/>
              <a:t>....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938FD83-D3E4-48BC-B280-2E9A72A775F3}"/>
              </a:ext>
            </a:extLst>
          </p:cNvPr>
          <p:cNvSpPr/>
          <p:nvPr/>
        </p:nvSpPr>
        <p:spPr>
          <a:xfrm>
            <a:off x="2229881" y="5114215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0C45FA4-4264-4328-9AF9-59F003A5B37E}"/>
                  </a:ext>
                </a:extLst>
              </p:cNvPr>
              <p:cNvSpPr txBox="1"/>
              <p:nvPr/>
            </p:nvSpPr>
            <p:spPr>
              <a:xfrm>
                <a:off x="5508104" y="5105215"/>
                <a:ext cx="3526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−442472+155091+287381=0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0C45FA4-4264-4328-9AF9-59F003A5B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105215"/>
                <a:ext cx="3526606" cy="276999"/>
              </a:xfrm>
              <a:prstGeom prst="rect">
                <a:avLst/>
              </a:prstGeom>
              <a:blipFill>
                <a:blip r:embed="rId2"/>
                <a:stretch>
                  <a:fillRect r="-1038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856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600199"/>
                <a:ext cx="8748464" cy="4889291"/>
              </a:xfrm>
            </p:spPr>
            <p:txBody>
              <a:bodyPr>
                <a:normAutofit/>
              </a:bodyPr>
              <a:lstStyle/>
              <a:p>
                <a:r>
                  <a:rPr lang="pt-BR" sz="2400" b="0" dirty="0"/>
                  <a:t>Utilizando a notação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2400" dirty="0"/>
                  <a:t> podemos descrever a complexidade de um algoritmo inspecionando apenas sua estrutura global</a:t>
                </a:r>
              </a:p>
              <a:p>
                <a:pPr lvl="1"/>
                <a:r>
                  <a:rPr lang="pt-BR" sz="2000" dirty="0"/>
                  <a:t>Descrevemos, na verdade, um limite superior para o algoritmo</a:t>
                </a:r>
              </a:p>
              <a:p>
                <a:pPr lvl="1"/>
                <a:r>
                  <a:rPr lang="pt-BR" sz="2000" dirty="0" err="1"/>
                  <a:t>Ex</a:t>
                </a:r>
                <a:r>
                  <a:rPr lang="pt-BR" sz="2000" dirty="0"/>
                  <a:t>: função </a:t>
                </a:r>
                <a:r>
                  <a:rPr lang="pt-BR" sz="2000" dirty="0" err="1"/>
                  <a:t>contaTriplas</a:t>
                </a:r>
                <a:r>
                  <a:rPr lang="pt-BR" sz="2000" dirty="0"/>
                  <a:t>()</a:t>
                </a:r>
              </a:p>
              <a:p>
                <a:pPr lvl="1"/>
                <a:r>
                  <a:rPr lang="pt-BR" sz="2000" dirty="0"/>
                  <a:t>Note que não são executadas, exatamente,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/>
                  <a:t> operações</a:t>
                </a:r>
              </a:p>
              <a:p>
                <a:pPr lvl="2"/>
                <a:r>
                  <a:rPr lang="pt-BR" sz="2000" dirty="0"/>
                  <a:t>Mas,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/>
                  <a:t> é um limite superior do número de operações</a:t>
                </a:r>
              </a:p>
              <a:p>
                <a:pPr lvl="2"/>
                <a:r>
                  <a:rPr lang="pt-BR" sz="2000" dirty="0" err="1"/>
                  <a:t>contaTriplas</a:t>
                </a:r>
                <a:r>
                  <a:rPr lang="pt-BR" sz="2000" dirty="0"/>
                  <a:t>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:r>
                  <a:rPr lang="pt-BR" sz="2300" dirty="0"/>
                  <a:t>Percorrer um vetor de </a:t>
                </a:r>
                <a14:m>
                  <m:oMath xmlns:m="http://schemas.openxmlformats.org/officeDocument/2006/math"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300" dirty="0"/>
                  <a:t> elementos é </a:t>
                </a:r>
                <a14:m>
                  <m:oMath xmlns:m="http://schemas.openxmlformats.org/officeDocument/2006/math"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300" dirty="0"/>
                  <a:t>?</a:t>
                </a:r>
              </a:p>
              <a:p>
                <a:pPr lvl="2"/>
                <a:r>
                  <a:rPr lang="pt-BR" sz="2000" dirty="0"/>
                  <a:t>Teoricamente, sim, apesar de esse uso não ser comum</a:t>
                </a:r>
              </a:p>
              <a:p>
                <a:pPr lvl="2"/>
                <a:r>
                  <a:rPr lang="pt-BR" sz="2000" dirty="0"/>
                  <a:t>Porém, é mais informativo (e bem aceito) afirmar que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/>
                  <a:t>!!</a:t>
                </a:r>
              </a:p>
              <a:p>
                <a:pPr marL="365760" lvl="1" indent="0">
                  <a:buNone/>
                </a:pPr>
                <a:endParaRPr lang="pt-BR" sz="2300" dirty="0"/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600199"/>
                <a:ext cx="8748464" cy="4889291"/>
              </a:xfrm>
              <a:blipFill>
                <a:blip r:embed="rId3"/>
                <a:stretch>
                  <a:fillRect l="-139" t="-872" r="-1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446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Para uma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denota-se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o conjunto de funções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Poderíamos dizer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Diz-se apenas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 l="-437" t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97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D7019C-5B1F-4A83-BFA8-1BBFC544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54" y="4313271"/>
            <a:ext cx="23241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Limite assintótico inferior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1C81BF5-CD9D-4C6E-8164-7A67BDBF5D0E}"/>
              </a:ext>
            </a:extLst>
          </p:cNvPr>
          <p:cNvCxnSpPr/>
          <p:nvPr/>
        </p:nvCxnSpPr>
        <p:spPr>
          <a:xfrm>
            <a:off x="6948264" y="4513325"/>
            <a:ext cx="0" cy="187028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/>
              <p:nvPr/>
            </p:nvSpPr>
            <p:spPr>
              <a:xfrm>
                <a:off x="6516216" y="645333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C87EC6-0AA5-4CF8-B846-E15E08F2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6453336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/>
              <p:nvPr/>
            </p:nvSpPr>
            <p:spPr>
              <a:xfrm>
                <a:off x="7454657" y="411321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1FABA1E-7146-405B-9B05-51717F54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57" y="4113215"/>
                <a:ext cx="936104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/>
              <p:nvPr/>
            </p:nvSpPr>
            <p:spPr>
              <a:xfrm>
                <a:off x="8029095" y="489389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6825F5-E3C0-44C0-8D2E-F5E8E393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95" y="4893895"/>
                <a:ext cx="936104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27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Relação entre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:r>
                  <a:rPr lang="pt-BR" i="0" dirty="0">
                    <a:latin typeface="+mj-lt"/>
                  </a:rPr>
                  <a:t>P</a:t>
                </a:r>
                <a:r>
                  <a:rPr lang="pt-BR" b="0" i="0" dirty="0">
                    <a:latin typeface="+mj-lt"/>
                  </a:rPr>
                  <a:t>ara quaisquer funções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temos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se e somente 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3"/>
                <a:stretch>
                  <a:fillRect t="-1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0DD8A67-6D18-460D-BFAB-31C4948D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21" y="3722451"/>
            <a:ext cx="2930652" cy="2298730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DFBBCA9-37B2-4C77-85A8-E7CB0738DF87}"/>
              </a:ext>
            </a:extLst>
          </p:cNvPr>
          <p:cNvCxnSpPr>
            <a:cxnSpLocks/>
          </p:cNvCxnSpPr>
          <p:nvPr/>
        </p:nvCxnSpPr>
        <p:spPr>
          <a:xfrm>
            <a:off x="3849725" y="4762602"/>
            <a:ext cx="0" cy="115289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E49850-1BA2-4CED-9F9C-F1262C605256}"/>
                  </a:ext>
                </a:extLst>
              </p:cNvPr>
              <p:cNvSpPr txBox="1"/>
              <p:nvPr/>
            </p:nvSpPr>
            <p:spPr>
              <a:xfrm>
                <a:off x="3540017" y="5949280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E49850-1BA2-4CED-9F9C-F1262C60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17" y="5949280"/>
                <a:ext cx="6719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F239B5C-8866-4DB3-820A-B44476D7436A}"/>
                  </a:ext>
                </a:extLst>
              </p:cNvPr>
              <p:cNvSpPr txBox="1"/>
              <p:nvPr/>
            </p:nvSpPr>
            <p:spPr>
              <a:xfrm>
                <a:off x="5196201" y="4347070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F239B5C-8866-4DB3-820A-B44476D7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01" y="4347070"/>
                <a:ext cx="671943" cy="400110"/>
              </a:xfrm>
              <a:prstGeom prst="rect">
                <a:avLst/>
              </a:prstGeom>
              <a:blipFill>
                <a:blip r:embed="rId6"/>
                <a:stretch>
                  <a:fillRect l="-3604" r="-8108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6C31BB8-0C3C-46A8-8D7B-C5C3B04BE52F}"/>
                  </a:ext>
                </a:extLst>
              </p:cNvPr>
              <p:cNvSpPr txBox="1"/>
              <p:nvPr/>
            </p:nvSpPr>
            <p:spPr>
              <a:xfrm>
                <a:off x="4620137" y="3717032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6C31BB8-0C3C-46A8-8D7B-C5C3B04BE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137" y="3717032"/>
                <a:ext cx="671943" cy="400110"/>
              </a:xfrm>
              <a:prstGeom prst="rect">
                <a:avLst/>
              </a:prstGeom>
              <a:blipFill>
                <a:blip r:embed="rId7"/>
                <a:stretch>
                  <a:fillRect r="-50909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EF279FE-46AA-43C9-A6C4-43AE1A1B025C}"/>
                  </a:ext>
                </a:extLst>
              </p:cNvPr>
              <p:cNvSpPr txBox="1"/>
              <p:nvPr/>
            </p:nvSpPr>
            <p:spPr>
              <a:xfrm>
                <a:off x="5173148" y="5138996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EF279FE-46AA-43C9-A6C4-43AE1A1B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48" y="5138996"/>
                <a:ext cx="671943" cy="400110"/>
              </a:xfrm>
              <a:prstGeom prst="rect">
                <a:avLst/>
              </a:prstGeom>
              <a:blipFill>
                <a:blip r:embed="rId8"/>
                <a:stretch>
                  <a:fillRect r="-50909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4BB741-126E-48E2-9D0C-EBA1AAAB65BA}"/>
                  </a:ext>
                </a:extLst>
              </p:cNvPr>
              <p:cNvSpPr/>
              <p:nvPr/>
            </p:nvSpPr>
            <p:spPr>
              <a:xfrm>
                <a:off x="3251074" y="6419788"/>
                <a:ext cx="1875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𝜣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/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4BB741-126E-48E2-9D0C-EBA1AAAB6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074" y="6419788"/>
                <a:ext cx="1875898" cy="369332"/>
              </a:xfrm>
              <a:prstGeom prst="rect">
                <a:avLst/>
              </a:prstGeom>
              <a:blipFill>
                <a:blip r:embed="rId9"/>
                <a:stretch>
                  <a:fillRect l="-974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870005D-91B0-475B-B5A9-DA159ABE6A20}"/>
                  </a:ext>
                </a:extLst>
              </p:cNvPr>
              <p:cNvSpPr/>
              <p:nvPr/>
            </p:nvSpPr>
            <p:spPr>
              <a:xfrm>
                <a:off x="5670225" y="3818806"/>
                <a:ext cx="20641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870005D-91B0-475B-B5A9-DA159ABE6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25" y="3818806"/>
                <a:ext cx="2064155" cy="400110"/>
              </a:xfrm>
              <a:prstGeom prst="rect">
                <a:avLst/>
              </a:prstGeom>
              <a:blipFill>
                <a:blip r:embed="rId10"/>
                <a:stretch>
                  <a:fillRect l="-1180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Relação entre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:r>
                  <a:rPr lang="pt-BR" i="0" dirty="0">
                    <a:latin typeface="+mj-lt"/>
                  </a:rPr>
                  <a:t>P</a:t>
                </a:r>
                <a:r>
                  <a:rPr lang="pt-BR" b="0" i="0" dirty="0">
                    <a:latin typeface="+mj-lt"/>
                  </a:rPr>
                  <a:t>ara quaisquer funções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temos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se e somente 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3"/>
                <a:stretch>
                  <a:fillRect t="-1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0DD8A67-6D18-460D-BFAB-31C4948D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21" y="3722451"/>
            <a:ext cx="2930652" cy="2298730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DFBBCA9-37B2-4C77-85A8-E7CB0738DF87}"/>
              </a:ext>
            </a:extLst>
          </p:cNvPr>
          <p:cNvCxnSpPr>
            <a:cxnSpLocks/>
          </p:cNvCxnSpPr>
          <p:nvPr/>
        </p:nvCxnSpPr>
        <p:spPr>
          <a:xfrm>
            <a:off x="3849725" y="4762602"/>
            <a:ext cx="0" cy="115289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E49850-1BA2-4CED-9F9C-F1262C605256}"/>
                  </a:ext>
                </a:extLst>
              </p:cNvPr>
              <p:cNvSpPr txBox="1"/>
              <p:nvPr/>
            </p:nvSpPr>
            <p:spPr>
              <a:xfrm>
                <a:off x="3540017" y="5949280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E49850-1BA2-4CED-9F9C-F1262C60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17" y="5949280"/>
                <a:ext cx="6719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F239B5C-8866-4DB3-820A-B44476D7436A}"/>
                  </a:ext>
                </a:extLst>
              </p:cNvPr>
              <p:cNvSpPr txBox="1"/>
              <p:nvPr/>
            </p:nvSpPr>
            <p:spPr>
              <a:xfrm>
                <a:off x="5196201" y="4347070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F239B5C-8866-4DB3-820A-B44476D7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01" y="4347070"/>
                <a:ext cx="671943" cy="400110"/>
              </a:xfrm>
              <a:prstGeom prst="rect">
                <a:avLst/>
              </a:prstGeom>
              <a:blipFill>
                <a:blip r:embed="rId6"/>
                <a:stretch>
                  <a:fillRect l="-3604" r="-8108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6C31BB8-0C3C-46A8-8D7B-C5C3B04BE52F}"/>
                  </a:ext>
                </a:extLst>
              </p:cNvPr>
              <p:cNvSpPr txBox="1"/>
              <p:nvPr/>
            </p:nvSpPr>
            <p:spPr>
              <a:xfrm>
                <a:off x="4620137" y="3717032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6C31BB8-0C3C-46A8-8D7B-C5C3B04BE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137" y="3717032"/>
                <a:ext cx="671943" cy="400110"/>
              </a:xfrm>
              <a:prstGeom prst="rect">
                <a:avLst/>
              </a:prstGeom>
              <a:blipFill>
                <a:blip r:embed="rId7"/>
                <a:stretch>
                  <a:fillRect r="-50909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EF279FE-46AA-43C9-A6C4-43AE1A1B025C}"/>
                  </a:ext>
                </a:extLst>
              </p:cNvPr>
              <p:cNvSpPr txBox="1"/>
              <p:nvPr/>
            </p:nvSpPr>
            <p:spPr>
              <a:xfrm>
                <a:off x="5173148" y="5138996"/>
                <a:ext cx="67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000" b="1" i="1" smtClean="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EF279FE-46AA-43C9-A6C4-43AE1A1B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48" y="5138996"/>
                <a:ext cx="671943" cy="400110"/>
              </a:xfrm>
              <a:prstGeom prst="rect">
                <a:avLst/>
              </a:prstGeom>
              <a:blipFill>
                <a:blip r:embed="rId8"/>
                <a:stretch>
                  <a:fillRect r="-50909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4BB741-126E-48E2-9D0C-EBA1AAAB65BA}"/>
                  </a:ext>
                </a:extLst>
              </p:cNvPr>
              <p:cNvSpPr/>
              <p:nvPr/>
            </p:nvSpPr>
            <p:spPr>
              <a:xfrm>
                <a:off x="3251074" y="6419788"/>
                <a:ext cx="1875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𝜣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/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4BB741-126E-48E2-9D0C-EBA1AAAB6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074" y="6419788"/>
                <a:ext cx="1875898" cy="369332"/>
              </a:xfrm>
              <a:prstGeom prst="rect">
                <a:avLst/>
              </a:prstGeom>
              <a:blipFill>
                <a:blip r:embed="rId9"/>
                <a:stretch>
                  <a:fillRect l="-974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AA92BE3B-F14F-4991-BAA6-8D33927129F2}"/>
                  </a:ext>
                </a:extLst>
              </p:cNvPr>
              <p:cNvSpPr/>
              <p:nvPr/>
            </p:nvSpPr>
            <p:spPr>
              <a:xfrm>
                <a:off x="5842515" y="4636367"/>
                <a:ext cx="2059346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sz="2000" b="1" i="1">
                            <a:solidFill>
                              <a:srgbClr val="D2A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D2A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sz="2000" b="1" i="1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𝜴</m:t>
                    </m:r>
                    <m:r>
                      <a:rPr lang="pt-BR" sz="2000" b="1" i="1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1" i="1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pt-BR" sz="2000" b="1" i="1">
                            <a:solidFill>
                              <a:srgbClr val="D2A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rgbClr val="D2A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pt-BR" sz="2000" b="1" i="1">
                        <a:solidFill>
                          <a:srgbClr val="D2A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AA92BE3B-F14F-4991-BAA6-8D3392712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15" y="4636367"/>
                <a:ext cx="2059346" cy="392993"/>
              </a:xfrm>
              <a:prstGeom prst="rect">
                <a:avLst/>
              </a:prstGeom>
              <a:blipFill>
                <a:blip r:embed="rId10"/>
                <a:stretch>
                  <a:fillRect l="-1183"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52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b="0" dirty="0"/>
                  <a:t>O limite assintótico superior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dirty="0"/>
                  <a:t> pode ou não ser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restrito, mas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não</a:t>
                </a:r>
              </a:p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dirty="0"/>
                  <a:t> vs.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sz="2400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 l="-437" t="-2149" b="-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070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DC8075A-9F60-4886-8E98-9E364CD45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b="0" dirty="0"/>
                  <a:t>O limite assintótico inferior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/>
                  <a:t> pode ou não ser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</a:t>
                </a:r>
                <a:r>
                  <a:rPr lang="pt-BR" dirty="0" err="1"/>
                  <a:t>assintoticamente</a:t>
                </a:r>
                <a:r>
                  <a:rPr lang="pt-BR" dirty="0"/>
                  <a:t> restrito, mas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não</a:t>
                </a:r>
              </a:p>
              <a:p>
                <a:r>
                  <a:rPr lang="pt-BR" dirty="0"/>
                  <a:t>Notação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/>
                  <a:t> vs.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𝑒𝑥𝑖𝑠𝑡𝑒𝑚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𝑐𝑜𝑛𝑠𝑡𝑎𝑛𝑡𝑒𝑠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𝑝𝑜𝑠𝑖𝑡𝑖𝑣𝑎𝑠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𝑡𝑎𝑖𝑠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             0≤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400" i="1" dirty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sz="2400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84784"/>
                <a:ext cx="8370512" cy="4824536"/>
              </a:xfrm>
              <a:blipFill>
                <a:blip r:embed="rId3"/>
                <a:stretch>
                  <a:fillRect l="-437" t="-2149" b="-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71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relacionais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>
                    <a:latin typeface="+mj-lt"/>
                  </a:rPr>
                  <a:t>Transitividade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r>
                  <a:rPr lang="pt-BR" sz="2400" dirty="0"/>
                  <a:t>Reflexividade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pPr lvl="1"/>
                <a:endParaRPr lang="pt-BR" sz="2400" dirty="0"/>
              </a:p>
              <a:p>
                <a:pPr lvl="1"/>
                <a:endParaRPr lang="pt-BR" sz="2400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2"/>
                <a:stretch>
                  <a:fillRect l="-374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55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relacionais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/>
                  <a:t>Simetria</a:t>
                </a:r>
              </a:p>
              <a:p>
                <a:pPr lvl="1"/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𝑠𝑠𝑒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  <a:p>
                <a:r>
                  <a:rPr lang="pt-BR" sz="2400" dirty="0"/>
                  <a:t>Simetria de transposição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𝑠𝑠𝑒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1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1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pt-BR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𝑠𝑠𝑒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100" dirty="0"/>
              </a:p>
              <a:p>
                <a:pPr lvl="1"/>
                <a:endParaRPr lang="pt-BR" sz="2100" dirty="0"/>
              </a:p>
              <a:p>
                <a:pPr lvl="1"/>
                <a:endParaRPr lang="pt-BR" sz="2400" dirty="0"/>
              </a:p>
              <a:p>
                <a:pPr lvl="1"/>
                <a:endParaRPr lang="pt-BR" sz="2400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918D7A5-A519-4F83-849C-B03B08EC1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4889291"/>
              </a:xfrm>
              <a:blipFill>
                <a:blip r:embed="rId2"/>
                <a:stretch>
                  <a:fillRect l="-150" t="-8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94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075A-9F60-4886-8E98-9E364CD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Comparação assintótica X comparação de números reais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8D7A5-A519-4F83-849C-B03B08EC14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89291"/>
          </a:xfrm>
        </p:spPr>
        <p:txBody>
          <a:bodyPr>
            <a:normAutofit/>
          </a:bodyPr>
          <a:lstStyle/>
          <a:p>
            <a:r>
              <a:rPr lang="pt-BR" sz="2800" dirty="0"/>
              <a:t>Analogia</a:t>
            </a:r>
          </a:p>
          <a:p>
            <a:pPr lvl="1"/>
            <a:endParaRPr lang="pt-BR" sz="2100" dirty="0"/>
          </a:p>
          <a:p>
            <a:pPr lvl="1"/>
            <a:endParaRPr lang="pt-BR" sz="2100" dirty="0"/>
          </a:p>
          <a:p>
            <a:pPr lvl="1"/>
            <a:endParaRPr lang="pt-BR" sz="2100" dirty="0"/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endParaRPr lang="pt-BR" dirty="0"/>
          </a:p>
          <a:p>
            <a:pPr lvl="1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6000F5D7-D661-456A-BFCF-5533EAAC31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735884"/>
                  </p:ext>
                </p:extLst>
              </p:nvPr>
            </p:nvGraphicFramePr>
            <p:xfrm>
              <a:off x="1403648" y="2708920"/>
              <a:ext cx="6096000" cy="20053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44911204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6010998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0278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851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6051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73149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416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6000F5D7-D661-456A-BFCF-5533EAAC31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735884"/>
                  </p:ext>
                </p:extLst>
              </p:nvPr>
            </p:nvGraphicFramePr>
            <p:xfrm>
              <a:off x="1403648" y="2708920"/>
              <a:ext cx="6096000" cy="20053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44911204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601099840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515" r="-100200" b="-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1515" r="-400" b="-4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027824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01515" r="-100200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101515" r="-400" b="-3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85143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201515" r="-100200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01515" r="-400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605125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301515" r="-10020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301515" r="-400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731491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" t="-401515" r="-10020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401515" r="-400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9416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639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0724-3A57-4EC1-9BBB-AF23A2D5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2DB135-67AE-4C65-9742-3917B5AC893A}"/>
              </a:ext>
            </a:extLst>
          </p:cNvPr>
          <p:cNvSpPr/>
          <p:nvPr/>
        </p:nvSpPr>
        <p:spPr>
          <a:xfrm>
            <a:off x="613458" y="2060848"/>
            <a:ext cx="71989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contagem = 0;</a:t>
            </a:r>
          </a:p>
          <a:p>
            <a:r>
              <a:rPr lang="nn-NO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nn-NO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nb-NO" dirty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nb-NO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b-NO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nsolas" panose="020B0609020204030204" pitchFamily="49" charset="0"/>
              </a:rPr>
              <a:t> j = i + 1; j &lt; </a:t>
            </a:r>
            <a:r>
              <a:rPr lang="nb-NO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b-NO" dirty="0">
                <a:solidFill>
                  <a:srgbClr val="000000"/>
                </a:solidFill>
                <a:latin typeface="Consolas" panose="020B0609020204030204" pitchFamily="49" charset="0"/>
              </a:rPr>
              <a:t>; j++)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k = j + 1; k &lt;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; k++)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      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[i] +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[j] +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vetor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[k] == 0)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contagem++;</a:t>
            </a:r>
          </a:p>
          <a:p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contagem;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534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Ao analisar um algoritmo é possível separá-lo nas seguintes situações:</a:t>
            </a:r>
          </a:p>
          <a:p>
            <a:pPr lvl="1"/>
            <a:r>
              <a:rPr lang="pt-BR" dirty="0"/>
              <a:t>Pior caso</a:t>
            </a:r>
          </a:p>
          <a:p>
            <a:pPr lvl="2"/>
            <a:r>
              <a:rPr lang="pt-BR" dirty="0"/>
              <a:t>Cenário pessimista</a:t>
            </a:r>
          </a:p>
          <a:p>
            <a:pPr lvl="2"/>
            <a:r>
              <a:rPr lang="pt-BR" dirty="0"/>
              <a:t>Mais utilizado na prática</a:t>
            </a:r>
          </a:p>
          <a:p>
            <a:pPr lvl="1"/>
            <a:r>
              <a:rPr lang="pt-BR" dirty="0"/>
              <a:t>Melhor caso</a:t>
            </a:r>
          </a:p>
          <a:p>
            <a:pPr lvl="2"/>
            <a:r>
              <a:rPr lang="pt-BR" dirty="0"/>
              <a:t>Menos utilizado</a:t>
            </a:r>
          </a:p>
          <a:p>
            <a:pPr lvl="2"/>
            <a:r>
              <a:rPr lang="pt-BR" dirty="0"/>
              <a:t>Aprova o uso do algoritmo para situações bem específicas</a:t>
            </a:r>
          </a:p>
          <a:p>
            <a:pPr lvl="1"/>
            <a:r>
              <a:rPr lang="pt-BR" dirty="0"/>
              <a:t>Caso médio</a:t>
            </a:r>
          </a:p>
          <a:p>
            <a:pPr lvl="2"/>
            <a:r>
              <a:rPr lang="pt-BR" dirty="0"/>
              <a:t>Mais difícil de ser analisado</a:t>
            </a:r>
          </a:p>
          <a:p>
            <a:pPr lvl="2"/>
            <a:r>
              <a:rPr lang="pt-BR" dirty="0"/>
              <a:t>Depende da distribuição de probabilidade do conjunto de entrada</a:t>
            </a:r>
          </a:p>
        </p:txBody>
      </p:sp>
    </p:spTree>
    <p:extLst>
      <p:ext uri="{BB962C8B-B14F-4D97-AF65-F5344CB8AC3E}">
        <p14:creationId xmlns:p14="http://schemas.microsoft.com/office/powerpoint/2010/main" val="1392404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busca linear</a:t>
            </a:r>
          </a:p>
          <a:p>
            <a:r>
              <a:rPr lang="pt-BR" dirty="0"/>
              <a:t>Buscar um determinado elemento em um vetor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298330"/>
                  </p:ext>
                </p:extLst>
              </p:nvPr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298330"/>
                  </p:ext>
                </p:extLst>
              </p:nvPr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60252" t="-1613" r="-2068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83622D7-0E3A-4DF3-947E-7E91E3F71D1C}"/>
              </a:ext>
            </a:extLst>
          </p:cNvPr>
          <p:cNvCxnSpPr/>
          <p:nvPr/>
        </p:nvCxnSpPr>
        <p:spPr>
          <a:xfrm flipV="1">
            <a:off x="1619672" y="4352732"/>
            <a:ext cx="0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9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busca linear</a:t>
            </a:r>
          </a:p>
          <a:p>
            <a:r>
              <a:rPr lang="pt-BR" dirty="0"/>
              <a:t>Buscar um determinado elemento em um vetor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60252" t="-1613" r="-2068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DBAA4E-5E37-4710-A36E-65DF6CC130F6}"/>
              </a:ext>
            </a:extLst>
          </p:cNvPr>
          <p:cNvCxnSpPr/>
          <p:nvPr/>
        </p:nvCxnSpPr>
        <p:spPr>
          <a:xfrm flipV="1">
            <a:off x="2339752" y="4352732"/>
            <a:ext cx="0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05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busca linear</a:t>
            </a:r>
          </a:p>
          <a:p>
            <a:r>
              <a:rPr lang="pt-BR" dirty="0"/>
              <a:t>Buscar um determinado elemento em um vetor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60252" t="-1613" r="-2068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0820CCD-208F-4B1B-8B1D-78BD0B8C246E}"/>
              </a:ext>
            </a:extLst>
          </p:cNvPr>
          <p:cNvCxnSpPr/>
          <p:nvPr/>
        </p:nvCxnSpPr>
        <p:spPr>
          <a:xfrm flipV="1">
            <a:off x="3059832" y="4365104"/>
            <a:ext cx="0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88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busca linear</a:t>
            </a:r>
          </a:p>
          <a:p>
            <a:r>
              <a:rPr lang="pt-BR" dirty="0"/>
              <a:t>Buscar um determinado elemento em um vetor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60252" t="-1613" r="-2068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F640A37-33C5-4969-A54B-902CC10B0BCC}"/>
              </a:ext>
            </a:extLst>
          </p:cNvPr>
          <p:cNvCxnSpPr/>
          <p:nvPr/>
        </p:nvCxnSpPr>
        <p:spPr>
          <a:xfrm flipV="1">
            <a:off x="7020272" y="4341102"/>
            <a:ext cx="0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65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247DD-0F5C-4867-A59A-F180DC9B95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busca linear</a:t>
            </a:r>
          </a:p>
          <a:p>
            <a:r>
              <a:rPr lang="pt-BR" dirty="0"/>
              <a:t>Buscar um determinado elemento em um vetor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Caso em que o elemento não está no conjunto deve ser considerado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0E9D0561-AFB3-497F-B386-1BA9C493CB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1640" y="3848100"/>
              <a:ext cx="60959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54694265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3078445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161940906"/>
                        </a:ext>
                      </a:extLst>
                    </a:gridCol>
                    <a:gridCol w="3386665">
                      <a:extLst>
                        <a:ext uri="{9D8B030D-6E8A-4147-A177-3AD203B41FA5}">
                          <a16:colId xmlns:a16="http://schemas.microsoft.com/office/drawing/2014/main" val="5980944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2201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60252" t="-1613" r="-2068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94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6B98553-2C0A-46EA-8C12-4BF1FF17641E}"/>
              </a:ext>
            </a:extLst>
          </p:cNvPr>
          <p:cNvCxnSpPr/>
          <p:nvPr/>
        </p:nvCxnSpPr>
        <p:spPr>
          <a:xfrm flipV="1">
            <a:off x="7668344" y="4365104"/>
            <a:ext cx="0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87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Exemplo: busca linear</a:t>
                </a:r>
              </a:p>
              <a:p>
                <a:r>
                  <a:rPr lang="pt-BR" dirty="0"/>
                  <a:t>Buscar um determinado elemento em um vetor</a:t>
                </a:r>
              </a:p>
              <a:p>
                <a:pPr lvl="1"/>
                <a:r>
                  <a:rPr lang="pt-BR" dirty="0"/>
                  <a:t>Pior caso:</a:t>
                </a:r>
              </a:p>
              <a:p>
                <a:pPr lvl="2"/>
                <a:r>
                  <a:rPr lang="pt-BR" dirty="0"/>
                  <a:t>Elemento procurado é o último, ou não está no vetor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31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Exemplo: busca linear</a:t>
                </a:r>
              </a:p>
              <a:p>
                <a:r>
                  <a:rPr lang="pt-BR" dirty="0"/>
                  <a:t>Buscar um determinado elemento em um vetor</a:t>
                </a:r>
              </a:p>
              <a:p>
                <a:pPr lvl="1"/>
                <a:r>
                  <a:rPr lang="pt-BR" dirty="0"/>
                  <a:t>Melhor caso:</a:t>
                </a:r>
              </a:p>
              <a:p>
                <a:pPr lvl="2"/>
                <a:r>
                  <a:rPr lang="pt-BR" dirty="0"/>
                  <a:t>Elemento procurado é o primeiro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36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Exemplo: busca linear</a:t>
                </a:r>
              </a:p>
              <a:p>
                <a:r>
                  <a:rPr lang="pt-BR" dirty="0"/>
                  <a:t>Buscar um determinado elemento em um vetor</a:t>
                </a:r>
              </a:p>
              <a:p>
                <a:pPr lvl="1"/>
                <a:r>
                  <a:rPr lang="pt-BR" sz="2400" dirty="0"/>
                  <a:t>Caso médio: suponha que não há busca sem sucesso </a:t>
                </a:r>
              </a:p>
              <a:p>
                <a:pPr lvl="1"/>
                <a:r>
                  <a:rPr lang="pt-BR" sz="2400" dirty="0"/>
                  <a:t>Caso o elemento procurado se encontre na posição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dirty="0"/>
                  <a:t>, serão realizadas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dirty="0"/>
                  <a:t> verificações</a:t>
                </a:r>
              </a:p>
              <a:p>
                <a:pPr lvl="1"/>
                <a:r>
                  <a:rPr lang="pt-BR" sz="2400" dirty="0"/>
                  <a:t>Supondo que cada posição do vetor possua a mesma probabilidade (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sz="2400" dirty="0"/>
                  <a:t>) de conter o elemento procurado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1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sz="210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pt-BR" sz="2100" i="1">
                        <a:latin typeface="Cambria Math" panose="02040503050406030204" pitchFamily="18" charset="0"/>
                      </a:rPr>
                      <m:t>+3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pt-BR" sz="2100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pt-BR" sz="2100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1+2+…+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 r="-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20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CF23-375B-4C39-A07D-E8F3EAD1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Pior, melhor e médio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784976" cy="4495800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/>
                  <a:t>Exemplo: busca linear</a:t>
                </a:r>
              </a:p>
              <a:p>
                <a:r>
                  <a:rPr lang="pt-BR" dirty="0"/>
                  <a:t>Buscar um determinado elemento em um vetor</a:t>
                </a:r>
              </a:p>
              <a:p>
                <a:pPr lvl="1"/>
                <a:r>
                  <a:rPr lang="pt-BR" sz="2400" dirty="0"/>
                  <a:t>Supondo que cada posição do vetor possua a mesma probabilidade (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dirty="0"/>
                  <a:t>) de conter o elemento procurado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1+2+…+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+…2+1</m:t>
                        </m:r>
                      </m:e>
                    </m:d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1+2+…+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39247DD-0F5C-4867-A59A-F180DC9B9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784976" cy="4495800"/>
              </a:xfrm>
              <a:blipFill>
                <a:blip r:embed="rId2"/>
                <a:stretch>
                  <a:fillRect l="-277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9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0724-3A57-4EC1-9BBB-AF23A2D5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06B694-FDA9-448F-8FA6-B4E787F71A4D}"/>
              </a:ext>
            </a:extLst>
          </p:cNvPr>
          <p:cNvSpPr/>
          <p:nvPr/>
        </p:nvSpPr>
        <p:spPr>
          <a:xfrm>
            <a:off x="395536" y="191683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leInteirosArquivo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  FILE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* file =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fopen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6F008A"/>
                </a:solidFill>
                <a:latin typeface="Consolas" panose="020B0609020204030204" pitchFamily="49" charset="0"/>
              </a:rPr>
              <a:t>FILENAME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"r"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*)malloc(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i = 0;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feof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(file))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fscanf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(file, 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&amp;i);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vetor[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] = i;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(file);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vetor;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972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recomendada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err="1"/>
              <a:t>Cormen</a:t>
            </a:r>
            <a:r>
              <a:rPr lang="pt-BR" dirty="0"/>
              <a:t>, Thomas H.; </a:t>
            </a:r>
            <a:r>
              <a:rPr lang="pt-BR" dirty="0" err="1"/>
              <a:t>Leiserson</a:t>
            </a:r>
            <a:r>
              <a:rPr lang="pt-BR" dirty="0"/>
              <a:t>, Charles E.; </a:t>
            </a:r>
            <a:r>
              <a:rPr lang="pt-BR" dirty="0" err="1"/>
              <a:t>Rivest</a:t>
            </a:r>
            <a:r>
              <a:rPr lang="pt-BR" dirty="0"/>
              <a:t>, Ronaldo L.; Stein, Clifford; Algoritmos: teoria e prática</a:t>
            </a:r>
          </a:p>
          <a:p>
            <a:pPr marL="834390" lvl="1" indent="-514350"/>
            <a:r>
              <a:rPr lang="pt-BR" dirty="0"/>
              <a:t>Capítulos 2 e 3.1</a:t>
            </a:r>
          </a:p>
        </p:txBody>
      </p:sp>
    </p:spTree>
    <p:extLst>
      <p:ext uri="{BB962C8B-B14F-4D97-AF65-F5344CB8AC3E}">
        <p14:creationId xmlns:p14="http://schemas.microsoft.com/office/powerpoint/2010/main" val="3356959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714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0724-3A57-4EC1-9BBB-AF23A2D5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8C012C-34EE-4BBD-8AFF-1B2F4D4DF491}"/>
              </a:ext>
            </a:extLst>
          </p:cNvPr>
          <p:cNvSpPr/>
          <p:nvPr/>
        </p:nvSpPr>
        <p:spPr>
          <a:xfrm>
            <a:off x="522012" y="1556792"/>
            <a:ext cx="8514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* vetor =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leInteirosArquivo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2B91AF"/>
                </a:solidFill>
                <a:latin typeface="Consolas" panose="020B0609020204030204" pitchFamily="49" charset="0"/>
              </a:rPr>
              <a:t>clock_t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ticks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[2];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ticks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[0] =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clock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numTriplas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contaTriplas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(vetor, </a:t>
            </a:r>
            <a:r>
              <a:rPr lang="pt-BR" dirty="0">
                <a:solidFill>
                  <a:srgbClr val="6F008A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ticks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[1] =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clock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tempo = (ticks[1] - ticks[0]) * 1000.0 /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CLOCKS_PER_SEC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pt-BR" dirty="0" err="1">
                <a:solidFill>
                  <a:srgbClr val="A31515"/>
                </a:solidFill>
                <a:latin typeface="Consolas" panose="020B0609020204030204" pitchFamily="49" charset="0"/>
              </a:rPr>
              <a:t>nNumero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 de triplas que somam zero: %d"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numTriplas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pt-BR" dirty="0" err="1">
                <a:solidFill>
                  <a:srgbClr val="A31515"/>
                </a:solidFill>
                <a:latin typeface="Consolas" panose="020B0609020204030204" pitchFamily="49" charset="0"/>
              </a:rPr>
              <a:t>nTempo</a:t>
            </a:r>
            <a:r>
              <a:rPr lang="pt-BR" dirty="0">
                <a:solidFill>
                  <a:srgbClr val="A31515"/>
                </a:solidFill>
                <a:latin typeface="Consolas" panose="020B0609020204030204" pitchFamily="49" charset="0"/>
              </a:rPr>
              <a:t> gasto: %g ms."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tempo);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free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(vetor);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28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0724-3A57-4EC1-9BBB-AF23A2D5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99716-F7C4-46BE-8C69-8632842E78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Exemplos: </a:t>
            </a:r>
          </a:p>
          <a:p>
            <a:pPr lvl="1"/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D420B3F-3344-46CE-8129-48F7678CA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270613"/>
              </p:ext>
            </p:extLst>
          </p:nvPr>
        </p:nvGraphicFramePr>
        <p:xfrm>
          <a:off x="1116704" y="239515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A8B6D36-6057-445E-866F-CAD902016C65}"/>
              </a:ext>
            </a:extLst>
          </p:cNvPr>
          <p:cNvSpPr txBox="1"/>
          <p:nvPr/>
        </p:nvSpPr>
        <p:spPr>
          <a:xfrm>
            <a:off x="251520" y="626135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Arquivos: https://github.com/aistrate/AlgorithmsSedgewick/tree/master/1-Fundamentals/1-4-AnalysisOfAlgorithms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EC21A8-D52B-4EE8-B292-E52E7B450F6F}"/>
              </a:ext>
            </a:extLst>
          </p:cNvPr>
          <p:cNvSpPr txBox="1"/>
          <p:nvPr/>
        </p:nvSpPr>
        <p:spPr>
          <a:xfrm>
            <a:off x="7212704" y="5686703"/>
            <a:ext cx="13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Número de inteiros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BBCB88-103A-4F3D-B081-FBE182FB9BD4}"/>
              </a:ext>
            </a:extLst>
          </p:cNvPr>
          <p:cNvSpPr/>
          <p:nvPr/>
        </p:nvSpPr>
        <p:spPr>
          <a:xfrm>
            <a:off x="846730" y="206084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tempo (</a:t>
            </a:r>
            <a:r>
              <a:rPr lang="pt-BR" b="1" dirty="0" err="1"/>
              <a:t>ms</a:t>
            </a:r>
            <a:r>
              <a:rPr lang="pt-B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94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9758-AE9C-45C8-B3A1-17239697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96C991-2F9D-4A44-B2BD-B14D4AD24C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Previsão do tempo de processamento T(N) para uma entrada com N = 16000 inteiros </a:t>
            </a:r>
          </a:p>
          <a:p>
            <a:pPr lvl="1"/>
            <a:r>
              <a:rPr lang="pt-BR" dirty="0"/>
              <a:t>Regressão linear simples</a:t>
            </a:r>
          </a:p>
          <a:p>
            <a:pPr lvl="1"/>
            <a:r>
              <a:rPr lang="pt-BR" dirty="0"/>
              <a:t>Conversão do gráfico para uma escala logarítmica (nos dois eixos)</a:t>
            </a:r>
          </a:p>
          <a:p>
            <a:pPr lvl="2"/>
            <a:r>
              <a:rPr lang="pt-BR" i="1" dirty="0"/>
              <a:t>log-log </a:t>
            </a:r>
            <a:r>
              <a:rPr lang="pt-BR" i="1" dirty="0" err="1"/>
              <a:t>plot</a:t>
            </a:r>
            <a:endParaRPr lang="pt-BR" i="1" dirty="0"/>
          </a:p>
          <a:p>
            <a:pPr lvl="2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450433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29848</TotalTime>
  <Words>3733</Words>
  <Application>Microsoft Office PowerPoint</Application>
  <PresentationFormat>Apresentação na tela (4:3)</PresentationFormat>
  <Paragraphs>630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Cambria Math</vt:lpstr>
      <vt:lpstr>Consolas</vt:lpstr>
      <vt:lpstr>Tw Cen MT</vt:lpstr>
      <vt:lpstr>Wingdings</vt:lpstr>
      <vt:lpstr>Wingdings 2</vt:lpstr>
      <vt:lpstr>Tema do Office</vt:lpstr>
      <vt:lpstr>Mediano</vt:lpstr>
      <vt:lpstr>Análise de complexidade de algoritmos  </vt:lpstr>
      <vt:lpstr>O que veremos nesta aula?</vt:lpstr>
      <vt:lpstr>Análise de algoritmos</vt:lpstr>
      <vt:lpstr>Experimento</vt:lpstr>
      <vt:lpstr>Experimento</vt:lpstr>
      <vt:lpstr>Experimento</vt:lpstr>
      <vt:lpstr>Experimento</vt:lpstr>
      <vt:lpstr>Experimento</vt:lpstr>
      <vt:lpstr>Experimento</vt:lpstr>
      <vt:lpstr>Experimento</vt:lpstr>
      <vt:lpstr>Experimento</vt:lpstr>
      <vt:lpstr>Experimento</vt:lpstr>
      <vt:lpstr>Análise de algoritmos</vt:lpstr>
      <vt:lpstr>Análise de algoritmos</vt:lpstr>
      <vt:lpstr>Análise de algoritmos</vt:lpstr>
      <vt:lpstr>Eficiência assintótica de algoritmos</vt:lpstr>
      <vt:lpstr>Eficiência assintótica de algoritmos</vt:lpstr>
      <vt:lpstr>Análise de algoritmos</vt:lpstr>
      <vt:lpstr>Análise de algoritmos</vt:lpstr>
      <vt:lpstr>Notação assintótica</vt:lpstr>
      <vt:lpstr>Notação assintótica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Análise de algoritmos</vt:lpstr>
      <vt:lpstr>Notação Θ</vt:lpstr>
      <vt:lpstr>Notação Θ</vt:lpstr>
      <vt:lpstr>Notação Θ</vt:lpstr>
      <vt:lpstr>Notação O</vt:lpstr>
      <vt:lpstr>Notação O</vt:lpstr>
      <vt:lpstr>Notação O</vt:lpstr>
      <vt:lpstr>Notação O</vt:lpstr>
      <vt:lpstr>Notação O</vt:lpstr>
      <vt:lpstr>Notação Ω</vt:lpstr>
      <vt:lpstr>Notação Ω</vt:lpstr>
      <vt:lpstr>Relação entre  Θ e Ω e O</vt:lpstr>
      <vt:lpstr>Relação entre  Θ e Ω e O</vt:lpstr>
      <vt:lpstr>Notação o</vt:lpstr>
      <vt:lpstr>Notação ω</vt:lpstr>
      <vt:lpstr>Propriedades relacionais</vt:lpstr>
      <vt:lpstr>Propriedades relacionais</vt:lpstr>
      <vt:lpstr>Comparação assintótica X comparação de números reais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Pior, melhor e médio caso</vt:lpstr>
      <vt:lpstr>Leitura recomendada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 mesquita</cp:lastModifiedBy>
  <cp:revision>321</cp:revision>
  <dcterms:created xsi:type="dcterms:W3CDTF">2013-05-23T18:15:36Z</dcterms:created>
  <dcterms:modified xsi:type="dcterms:W3CDTF">2017-09-14T23:02:21Z</dcterms:modified>
</cp:coreProperties>
</file>